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2" r:id="rId4"/>
  </p:sldMasterIdLst>
  <p:notesMasterIdLst>
    <p:notesMasterId r:id="rId28"/>
  </p:notesMasterIdLst>
  <p:handoutMasterIdLst>
    <p:handoutMasterId r:id="rId29"/>
  </p:handoutMasterIdLst>
  <p:sldIdLst>
    <p:sldId id="320" r:id="rId5"/>
    <p:sldId id="321" r:id="rId6"/>
    <p:sldId id="312" r:id="rId7"/>
    <p:sldId id="313" r:id="rId8"/>
    <p:sldId id="315" r:id="rId9"/>
    <p:sldId id="316" r:id="rId10"/>
    <p:sldId id="317" r:id="rId11"/>
    <p:sldId id="318" r:id="rId12"/>
    <p:sldId id="264" r:id="rId13"/>
    <p:sldId id="279" r:id="rId14"/>
    <p:sldId id="282" r:id="rId15"/>
    <p:sldId id="289" r:id="rId16"/>
    <p:sldId id="288" r:id="rId17"/>
    <p:sldId id="291" r:id="rId18"/>
    <p:sldId id="293" r:id="rId19"/>
    <p:sldId id="310" r:id="rId20"/>
    <p:sldId id="294" r:id="rId21"/>
    <p:sldId id="295" r:id="rId22"/>
    <p:sldId id="296" r:id="rId23"/>
    <p:sldId id="319" r:id="rId24"/>
    <p:sldId id="274" r:id="rId25"/>
    <p:sldId id="307" r:id="rId26"/>
    <p:sldId id="281" r:id="rId27"/>
  </p:sldIdLst>
  <p:sldSz cx="12188825" cy="6858000"/>
  <p:notesSz cx="6858000" cy="9144000"/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9" pos="3839" userDrawn="1">
          <p15:clr>
            <a:srgbClr val="A4A3A4"/>
          </p15:clr>
        </p15:guide>
        <p15:guide id="10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CCFF99"/>
    <a:srgbClr val="FFFF99"/>
    <a:srgbClr val="FFFFCC"/>
    <a:srgbClr val="000099"/>
    <a:srgbClr val="FF99FF"/>
    <a:srgbClr val="00FF00"/>
    <a:srgbClr val="CC00FF"/>
    <a:srgbClr val="FF66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280" autoAdjust="0"/>
  </p:normalViewPr>
  <p:slideViewPr>
    <p:cSldViewPr showGuides="1">
      <p:cViewPr varScale="1">
        <p:scale>
          <a:sx n="77" d="100"/>
          <a:sy n="77" d="100"/>
        </p:scale>
        <p:origin x="-90" y="-552"/>
      </p:cViewPr>
      <p:guideLst>
        <p:guide orient="horz" pos="2160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3" d="100"/>
          <a:sy n="63" d="100"/>
        </p:scale>
        <p:origin x="1986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0119837-5B71-4D44-BB01-DB0B084933C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111C18A-FD96-4E63-821A-54D70D8DC65F}">
      <dgm:prSet phldrT="[Text]"/>
      <dgm:spPr/>
      <dgm:t>
        <a:bodyPr/>
        <a:lstStyle/>
        <a:p>
          <a:r>
            <a:rPr lang="en-US" dirty="0" smtClean="0"/>
            <a:t>ADJECTIVES</a:t>
          </a:r>
          <a:endParaRPr lang="en-US" dirty="0"/>
        </a:p>
      </dgm:t>
    </dgm:pt>
    <dgm:pt modelId="{83BE74EF-FAB4-45A2-BBED-7CD5259AB210}" type="parTrans" cxnId="{FFD8B471-C98F-4DB5-8DE3-2AB7E896ADD5}">
      <dgm:prSet/>
      <dgm:spPr/>
      <dgm:t>
        <a:bodyPr/>
        <a:lstStyle/>
        <a:p>
          <a:endParaRPr lang="en-US"/>
        </a:p>
      </dgm:t>
    </dgm:pt>
    <dgm:pt modelId="{B4F34DE2-2DAE-4F88-8C78-BD8892EBF4FF}" type="sibTrans" cxnId="{FFD8B471-C98F-4DB5-8DE3-2AB7E896ADD5}">
      <dgm:prSet/>
      <dgm:spPr/>
      <dgm:t>
        <a:bodyPr/>
        <a:lstStyle/>
        <a:p>
          <a:endParaRPr lang="en-US"/>
        </a:p>
      </dgm:t>
    </dgm:pt>
    <dgm:pt modelId="{33EAD35F-38F2-4CB7-9A6D-B04FFD8A51FD}">
      <dgm:prSet phldrT="[Text]"/>
      <dgm:spPr/>
      <dgm:t>
        <a:bodyPr/>
        <a:lstStyle/>
        <a:p>
          <a:endParaRPr lang="en-US" dirty="0"/>
        </a:p>
      </dgm:t>
    </dgm:pt>
    <dgm:pt modelId="{81FE7DB1-4BFC-4407-80A9-E5514E94C61D}" type="parTrans" cxnId="{FAC3D40F-8E66-452D-9CA4-C2871F2D10EF}">
      <dgm:prSet/>
      <dgm:spPr/>
      <dgm:t>
        <a:bodyPr/>
        <a:lstStyle/>
        <a:p>
          <a:endParaRPr lang="en-US"/>
        </a:p>
      </dgm:t>
    </dgm:pt>
    <dgm:pt modelId="{4B66B839-1910-459B-92B2-14846EBA7A70}" type="sibTrans" cxnId="{FAC3D40F-8E66-452D-9CA4-C2871F2D10EF}">
      <dgm:prSet/>
      <dgm:spPr/>
      <dgm:t>
        <a:bodyPr/>
        <a:lstStyle/>
        <a:p>
          <a:endParaRPr lang="en-US"/>
        </a:p>
      </dgm:t>
    </dgm:pt>
    <dgm:pt modelId="{3C67E77D-62FA-499D-B5E6-E79A091C5267}">
      <dgm:prSet phldrT="[Text]"/>
      <dgm:spPr/>
      <dgm:t>
        <a:bodyPr/>
        <a:lstStyle/>
        <a:p>
          <a:r>
            <a:rPr lang="en-US" dirty="0" smtClean="0"/>
            <a:t>ADVERBS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 descr="Vertical bullet list showing 3 groups arranged one below the other and bullet points are present under each group."/>
        </a:ext>
      </dgm:extLst>
    </dgm:pt>
    <dgm:pt modelId="{5337D229-E330-4525-B0FA-14EC5A80604A}" type="parTrans" cxnId="{32AA6160-4426-4C4D-93AE-E2F474E37AD9}">
      <dgm:prSet/>
      <dgm:spPr/>
      <dgm:t>
        <a:bodyPr/>
        <a:lstStyle/>
        <a:p>
          <a:endParaRPr lang="en-US"/>
        </a:p>
      </dgm:t>
    </dgm:pt>
    <dgm:pt modelId="{C056AC5D-B04E-4376-A1CB-3EAB7BE5AF5B}" type="sibTrans" cxnId="{32AA6160-4426-4C4D-93AE-E2F474E37AD9}">
      <dgm:prSet/>
      <dgm:spPr/>
      <dgm:t>
        <a:bodyPr/>
        <a:lstStyle/>
        <a:p>
          <a:endParaRPr lang="en-US"/>
        </a:p>
      </dgm:t>
    </dgm:pt>
    <dgm:pt modelId="{D6510970-8F9C-4B45-A0F3-6ACB9AA76D40}">
      <dgm:prSet phldrT="[Text]"/>
      <dgm:spPr/>
      <dgm:t>
        <a:bodyPr/>
        <a:lstStyle/>
        <a:p>
          <a:endParaRPr lang="en-US" dirty="0"/>
        </a:p>
      </dgm:t>
    </dgm:pt>
    <dgm:pt modelId="{7A9FC291-2B6A-4475-8B09-917F9F09E3AB}" type="parTrans" cxnId="{C6E7222A-5F84-456A-9806-D51868FAF8A9}">
      <dgm:prSet/>
      <dgm:spPr/>
      <dgm:t>
        <a:bodyPr/>
        <a:lstStyle/>
        <a:p>
          <a:endParaRPr lang="en-US"/>
        </a:p>
      </dgm:t>
    </dgm:pt>
    <dgm:pt modelId="{4B87F32C-3630-48F2-9114-4262C0BEEA9E}" type="sibTrans" cxnId="{C6E7222A-5F84-456A-9806-D51868FAF8A9}">
      <dgm:prSet/>
      <dgm:spPr/>
      <dgm:t>
        <a:bodyPr/>
        <a:lstStyle/>
        <a:p>
          <a:endParaRPr lang="en-US"/>
        </a:p>
      </dgm:t>
    </dgm:pt>
    <dgm:pt modelId="{ED5DCCC5-BCA8-4491-AA37-BAF153ECA184}" type="pres">
      <dgm:prSet presAssocID="{90119837-5B71-4D44-BB01-DB0B084933C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2D786C4-EC7C-4A9F-9FAB-CD0907F6E75B}" type="pres">
      <dgm:prSet presAssocID="{C111C18A-FD96-4E63-821A-54D70D8DC65F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0D36228-1B33-4EAC-A56B-FB26C3BCDE4F}" type="pres">
      <dgm:prSet presAssocID="{C111C18A-FD96-4E63-821A-54D70D8DC65F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203336-F3DE-4B3A-BCF4-0F68C23AC2BB}" type="pres">
      <dgm:prSet presAssocID="{3C67E77D-62FA-499D-B5E6-E79A091C5267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2956A5-ADC8-4959-B856-589B9D9B9635}" type="pres">
      <dgm:prSet presAssocID="{3C67E77D-62FA-499D-B5E6-E79A091C5267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55A44F5-7713-43BE-A80C-9D7C49E6D5AD}" type="presOf" srcId="{D6510970-8F9C-4B45-A0F3-6ACB9AA76D40}" destId="{782956A5-ADC8-4959-B856-589B9D9B9635}" srcOrd="0" destOrd="0" presId="urn:microsoft.com/office/officeart/2005/8/layout/vList2"/>
    <dgm:cxn modelId="{AB46973B-7B1F-4640-A705-3577878551EC}" type="presOf" srcId="{C111C18A-FD96-4E63-821A-54D70D8DC65F}" destId="{C2D786C4-EC7C-4A9F-9FAB-CD0907F6E75B}" srcOrd="0" destOrd="0" presId="urn:microsoft.com/office/officeart/2005/8/layout/vList2"/>
    <dgm:cxn modelId="{C6E7222A-5F84-456A-9806-D51868FAF8A9}" srcId="{3C67E77D-62FA-499D-B5E6-E79A091C5267}" destId="{D6510970-8F9C-4B45-A0F3-6ACB9AA76D40}" srcOrd="0" destOrd="0" parTransId="{7A9FC291-2B6A-4475-8B09-917F9F09E3AB}" sibTransId="{4B87F32C-3630-48F2-9114-4262C0BEEA9E}"/>
    <dgm:cxn modelId="{96956FBE-70C8-4F89-BD0B-33093C0F439D}" type="presOf" srcId="{3C67E77D-62FA-499D-B5E6-E79A091C5267}" destId="{81203336-F3DE-4B3A-BCF4-0F68C23AC2BB}" srcOrd="0" destOrd="0" presId="urn:microsoft.com/office/officeart/2005/8/layout/vList2"/>
    <dgm:cxn modelId="{B3C14CFD-C3DA-45A0-8ADD-DAB43A4DA34F}" type="presOf" srcId="{33EAD35F-38F2-4CB7-9A6D-B04FFD8A51FD}" destId="{20D36228-1B33-4EAC-A56B-FB26C3BCDE4F}" srcOrd="0" destOrd="0" presId="urn:microsoft.com/office/officeart/2005/8/layout/vList2"/>
    <dgm:cxn modelId="{FAC3D40F-8E66-452D-9CA4-C2871F2D10EF}" srcId="{C111C18A-FD96-4E63-821A-54D70D8DC65F}" destId="{33EAD35F-38F2-4CB7-9A6D-B04FFD8A51FD}" srcOrd="0" destOrd="0" parTransId="{81FE7DB1-4BFC-4407-80A9-E5514E94C61D}" sibTransId="{4B66B839-1910-459B-92B2-14846EBA7A70}"/>
    <dgm:cxn modelId="{32AA6160-4426-4C4D-93AE-E2F474E37AD9}" srcId="{90119837-5B71-4D44-BB01-DB0B084933C8}" destId="{3C67E77D-62FA-499D-B5E6-E79A091C5267}" srcOrd="1" destOrd="0" parTransId="{5337D229-E330-4525-B0FA-14EC5A80604A}" sibTransId="{C056AC5D-B04E-4376-A1CB-3EAB7BE5AF5B}"/>
    <dgm:cxn modelId="{5BDE416F-F97E-4F73-BE1A-C12EA4F60682}" type="presOf" srcId="{90119837-5B71-4D44-BB01-DB0B084933C8}" destId="{ED5DCCC5-BCA8-4491-AA37-BAF153ECA184}" srcOrd="0" destOrd="0" presId="urn:microsoft.com/office/officeart/2005/8/layout/vList2"/>
    <dgm:cxn modelId="{FFD8B471-C98F-4DB5-8DE3-2AB7E896ADD5}" srcId="{90119837-5B71-4D44-BB01-DB0B084933C8}" destId="{C111C18A-FD96-4E63-821A-54D70D8DC65F}" srcOrd="0" destOrd="0" parTransId="{83BE74EF-FAB4-45A2-BBED-7CD5259AB210}" sibTransId="{B4F34DE2-2DAE-4F88-8C78-BD8892EBF4FF}"/>
    <dgm:cxn modelId="{56CAD8AB-AA5D-452F-9FD8-62143A942E72}" type="presParOf" srcId="{ED5DCCC5-BCA8-4491-AA37-BAF153ECA184}" destId="{C2D786C4-EC7C-4A9F-9FAB-CD0907F6E75B}" srcOrd="0" destOrd="0" presId="urn:microsoft.com/office/officeart/2005/8/layout/vList2"/>
    <dgm:cxn modelId="{3515B1C5-EE7E-483A-AB62-44CD078FD3EC}" type="presParOf" srcId="{ED5DCCC5-BCA8-4491-AA37-BAF153ECA184}" destId="{20D36228-1B33-4EAC-A56B-FB26C3BCDE4F}" srcOrd="1" destOrd="0" presId="urn:microsoft.com/office/officeart/2005/8/layout/vList2"/>
    <dgm:cxn modelId="{4F4F04E9-8CC4-46EA-94F2-D97F126F4DA5}" type="presParOf" srcId="{ED5DCCC5-BCA8-4491-AA37-BAF153ECA184}" destId="{81203336-F3DE-4B3A-BCF4-0F68C23AC2BB}" srcOrd="2" destOrd="0" presId="urn:microsoft.com/office/officeart/2005/8/layout/vList2"/>
    <dgm:cxn modelId="{9E10C16C-1E52-4EC3-8CA1-A7C07C605948}" type="presParOf" srcId="{ED5DCCC5-BCA8-4491-AA37-BAF153ECA184}" destId="{782956A5-ADC8-4959-B856-589B9D9B9635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D786C4-EC7C-4A9F-9FAB-CD0907F6E75B}">
      <dsp:nvSpPr>
        <dsp:cNvPr id="0" name=""/>
        <dsp:cNvSpPr/>
      </dsp:nvSpPr>
      <dsp:spPr>
        <a:xfrm>
          <a:off x="0" y="22638"/>
          <a:ext cx="4181475" cy="11231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smtClean="0"/>
            <a:t>ADJECTIVES</a:t>
          </a:r>
          <a:endParaRPr lang="en-US" sz="4800" kern="1200" dirty="0"/>
        </a:p>
      </dsp:txBody>
      <dsp:txXfrm>
        <a:off x="54830" y="77468"/>
        <a:ext cx="4071815" cy="1013539"/>
      </dsp:txXfrm>
    </dsp:sp>
    <dsp:sp modelId="{20D36228-1B33-4EAC-A56B-FB26C3BCDE4F}">
      <dsp:nvSpPr>
        <dsp:cNvPr id="0" name=""/>
        <dsp:cNvSpPr/>
      </dsp:nvSpPr>
      <dsp:spPr>
        <a:xfrm>
          <a:off x="0" y="1145838"/>
          <a:ext cx="4181475" cy="7948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2762" tIns="60960" rIns="341376" bIns="60960" numCol="1" spcCol="1270" anchor="t" anchorCtr="0">
          <a:noAutofit/>
        </a:bodyPr>
        <a:lstStyle/>
        <a:p>
          <a:pPr marL="285750" lvl="1" indent="-285750" algn="l" defTabSz="1644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en-US" sz="3700" kern="1200" dirty="0"/>
        </a:p>
      </dsp:txBody>
      <dsp:txXfrm>
        <a:off x="0" y="1145838"/>
        <a:ext cx="4181475" cy="794880"/>
      </dsp:txXfrm>
    </dsp:sp>
    <dsp:sp modelId="{81203336-F3DE-4B3A-BCF4-0F68C23AC2BB}">
      <dsp:nvSpPr>
        <dsp:cNvPr id="0" name=""/>
        <dsp:cNvSpPr/>
      </dsp:nvSpPr>
      <dsp:spPr>
        <a:xfrm>
          <a:off x="0" y="1940718"/>
          <a:ext cx="4181475" cy="11231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smtClean="0"/>
            <a:t>ADVERBS</a:t>
          </a:r>
          <a:endParaRPr lang="en-US" sz="4800" kern="1200" dirty="0"/>
        </a:p>
      </dsp:txBody>
      <dsp:txXfrm>
        <a:off x="54830" y="1995548"/>
        <a:ext cx="4071815" cy="1013539"/>
      </dsp:txXfrm>
    </dsp:sp>
    <dsp:sp modelId="{782956A5-ADC8-4959-B856-589B9D9B9635}">
      <dsp:nvSpPr>
        <dsp:cNvPr id="0" name=""/>
        <dsp:cNvSpPr/>
      </dsp:nvSpPr>
      <dsp:spPr>
        <a:xfrm>
          <a:off x="0" y="3063918"/>
          <a:ext cx="4181475" cy="7948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2762" tIns="60960" rIns="341376" bIns="60960" numCol="1" spcCol="1270" anchor="t" anchorCtr="0">
          <a:noAutofit/>
        </a:bodyPr>
        <a:lstStyle/>
        <a:p>
          <a:pPr marL="285750" lvl="1" indent="-285750" algn="l" defTabSz="1644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en-US" sz="3700" kern="1200" dirty="0"/>
        </a:p>
      </dsp:txBody>
      <dsp:txXfrm>
        <a:off x="0" y="3063918"/>
        <a:ext cx="4181475" cy="7948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73C59C-4E16-4A64-A766-34DB213E11B3}" type="datetimeFigureOut">
              <a:rPr lang="en-US">
                <a:solidFill>
                  <a:schemeClr val="tx2"/>
                </a:solidFill>
              </a:rPr>
              <a:t>4/21/2018</a:t>
            </a:fld>
            <a:endParaRPr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D77566-CD65-4859-9FA1-43956DC85B8C}" type="slidenum">
              <a:rPr>
                <a:solidFill>
                  <a:schemeClr val="tx2"/>
                </a:solidFill>
              </a:rPr>
              <a:t>‹#›</a:t>
            </a:fld>
            <a:endParaRPr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983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95CF31C-F757-429C-A789-86504F04C3BE}" type="datetimeFigureOut">
              <a:rPr lang="en-US"/>
              <a:pPr/>
              <a:t>4/21/2018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8796F01-7154-41E0-B48B-A6921757531A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4077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88825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6675" y="2404534"/>
            <a:ext cx="7764913" cy="1646302"/>
          </a:xfrm>
        </p:spPr>
        <p:txBody>
          <a:bodyPr anchor="b">
            <a:noAutofit/>
          </a:bodyPr>
          <a:lstStyle>
            <a:lvl1pPr algn="r">
              <a:defRPr sz="5398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6675" y="4050834"/>
            <a:ext cx="7764913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0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2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5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/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4/21/2018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/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9926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599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/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4/21/2018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/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50238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159" y="2700868"/>
            <a:ext cx="8594429" cy="1826581"/>
          </a:xfrm>
        </p:spPr>
        <p:txBody>
          <a:bodyPr anchor="b"/>
          <a:lstStyle>
            <a:lvl1pPr algn="l">
              <a:defRPr sz="3999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159" y="4527448"/>
            <a:ext cx="8594429" cy="860400"/>
          </a:xfrm>
        </p:spPr>
        <p:txBody>
          <a:bodyPr anchor="t"/>
          <a:lstStyle>
            <a:lvl1pPr marL="0" indent="0" algn="l">
              <a:buNone/>
              <a:defRPr sz="1999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/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4/21/2018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/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279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158" y="2160589"/>
            <a:ext cx="418294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8645" y="2160590"/>
            <a:ext cx="418294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/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4/21/2018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/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43353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570" y="2160983"/>
            <a:ext cx="4184533" cy="576262"/>
          </a:xfrm>
        </p:spPr>
        <p:txBody>
          <a:bodyPr anchor="b">
            <a:noAutofit/>
          </a:bodyPr>
          <a:lstStyle>
            <a:lvl1pPr marL="0" indent="0">
              <a:buNone/>
              <a:defRPr sz="2399" b="0"/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570" y="2737246"/>
            <a:ext cx="418453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7058" y="2160983"/>
            <a:ext cx="4184528" cy="576262"/>
          </a:xfrm>
        </p:spPr>
        <p:txBody>
          <a:bodyPr anchor="b">
            <a:noAutofit/>
          </a:bodyPr>
          <a:lstStyle>
            <a:lvl1pPr marL="0" indent="0">
              <a:buNone/>
              <a:defRPr sz="2399" b="0"/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7059" y="2737246"/>
            <a:ext cx="418452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/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4/21/2018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/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8311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158" y="609600"/>
            <a:ext cx="8594429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/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4/21/2018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/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0359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/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4/21/2018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/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388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158" y="1498604"/>
            <a:ext cx="3853524" cy="1278466"/>
          </a:xfrm>
        </p:spPr>
        <p:txBody>
          <a:bodyPr anchor="b">
            <a:normAutofit/>
          </a:bodyPr>
          <a:lstStyle>
            <a:lvl1pPr>
              <a:defRPr sz="1999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59222" y="514925"/>
            <a:ext cx="4512366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158" y="2777069"/>
            <a:ext cx="3853524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6926" indent="0">
              <a:buNone/>
              <a:defRPr sz="1400"/>
            </a:lvl2pPr>
            <a:lvl3pPr marL="913852" indent="0">
              <a:buNone/>
              <a:defRPr sz="1200"/>
            </a:lvl3pPr>
            <a:lvl4pPr marL="1370778" indent="0">
              <a:buNone/>
              <a:defRPr sz="1000"/>
            </a:lvl4pPr>
            <a:lvl5pPr marL="1827703" indent="0">
              <a:buNone/>
              <a:defRPr sz="1000"/>
            </a:lvl5pPr>
            <a:lvl6pPr marL="2284628" indent="0">
              <a:buNone/>
              <a:defRPr sz="1000"/>
            </a:lvl6pPr>
            <a:lvl7pPr marL="2741554" indent="0">
              <a:buNone/>
              <a:defRPr sz="1000"/>
            </a:lvl7pPr>
            <a:lvl8pPr marL="3198480" indent="0">
              <a:buNone/>
              <a:defRPr sz="1000"/>
            </a:lvl8pPr>
            <a:lvl9pPr marL="3655406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/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4/21/2018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/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9075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158" y="4800600"/>
            <a:ext cx="8594428" cy="566738"/>
          </a:xfrm>
        </p:spPr>
        <p:txBody>
          <a:bodyPr anchor="b">
            <a:normAutofit/>
          </a:bodyPr>
          <a:lstStyle>
            <a:lvl1pPr algn="l">
              <a:defRPr sz="2399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158" y="609600"/>
            <a:ext cx="8594429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063" indent="0">
              <a:buNone/>
              <a:defRPr sz="1600"/>
            </a:lvl2pPr>
            <a:lvl3pPr marL="914126" indent="0">
              <a:buNone/>
              <a:defRPr sz="1600"/>
            </a:lvl3pPr>
            <a:lvl4pPr marL="1371189" indent="0">
              <a:buNone/>
              <a:defRPr sz="1600"/>
            </a:lvl4pPr>
            <a:lvl5pPr marL="1828251" indent="0">
              <a:buNone/>
              <a:defRPr sz="1600"/>
            </a:lvl5pPr>
            <a:lvl6pPr marL="2285314" indent="0">
              <a:buNone/>
              <a:defRPr sz="1600"/>
            </a:lvl6pPr>
            <a:lvl7pPr marL="2742377" indent="0">
              <a:buNone/>
              <a:defRPr sz="1600"/>
            </a:lvl7pPr>
            <a:lvl8pPr marL="3199440" indent="0">
              <a:buNone/>
              <a:defRPr sz="1600"/>
            </a:lvl8pPr>
            <a:lvl9pPr marL="3656503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158" y="5367338"/>
            <a:ext cx="8594428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/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4/21/2018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/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2969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159" y="609600"/>
            <a:ext cx="8594429" cy="3403600"/>
          </a:xfrm>
        </p:spPr>
        <p:txBody>
          <a:bodyPr anchor="ctr">
            <a:normAutofit/>
          </a:bodyPr>
          <a:lstStyle>
            <a:lvl1pPr algn="l">
              <a:defRPr sz="4399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159" y="4470400"/>
            <a:ext cx="8594429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799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/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4/21/2018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/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4051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092" y="609600"/>
            <a:ext cx="8092026" cy="3022600"/>
          </a:xfrm>
        </p:spPr>
        <p:txBody>
          <a:bodyPr anchor="ctr">
            <a:normAutofit/>
          </a:bodyPr>
          <a:lstStyle>
            <a:lvl1pPr algn="l">
              <a:defRPr sz="4399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5783" y="3632200"/>
            <a:ext cx="7222643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063" indent="0">
              <a:buFontTx/>
              <a:buNone/>
              <a:defRPr/>
            </a:lvl2pPr>
            <a:lvl3pPr marL="914126" indent="0">
              <a:buFontTx/>
              <a:buNone/>
              <a:defRPr/>
            </a:lvl3pPr>
            <a:lvl4pPr marL="1371189" indent="0">
              <a:buFontTx/>
              <a:buNone/>
              <a:defRPr/>
            </a:lvl4pPr>
            <a:lvl5pPr marL="1828251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159" y="4470400"/>
            <a:ext cx="8594429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799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/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4/21/2018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/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41729" y="790378"/>
            <a:ext cx="609441" cy="584776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/>
          <a:p>
            <a:pPr lvl="0"/>
            <a:r>
              <a:rPr lang="en-US" sz="7998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0695" y="2886556"/>
            <a:ext cx="609441" cy="584776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/>
          <a:p>
            <a:pPr lvl="0"/>
            <a:r>
              <a:rPr lang="en-US" sz="7998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sz="2399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405924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159" y="1931988"/>
            <a:ext cx="8594429" cy="2595460"/>
          </a:xfrm>
        </p:spPr>
        <p:txBody>
          <a:bodyPr anchor="b">
            <a:normAutofit/>
          </a:bodyPr>
          <a:lstStyle>
            <a:lvl1pPr algn="l">
              <a:defRPr sz="4399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159" y="4527448"/>
            <a:ext cx="8594429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799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/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4/21/2018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/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06748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092" y="609600"/>
            <a:ext cx="8092026" cy="3022600"/>
          </a:xfrm>
        </p:spPr>
        <p:txBody>
          <a:bodyPr anchor="ctr">
            <a:normAutofit/>
          </a:bodyPr>
          <a:lstStyle>
            <a:lvl1pPr algn="l">
              <a:defRPr sz="4399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156" y="4013200"/>
            <a:ext cx="8594430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399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063" indent="0">
              <a:buFontTx/>
              <a:buNone/>
              <a:defRPr/>
            </a:lvl2pPr>
            <a:lvl3pPr marL="914126" indent="0">
              <a:buFontTx/>
              <a:buNone/>
              <a:defRPr/>
            </a:lvl3pPr>
            <a:lvl4pPr marL="1371189" indent="0">
              <a:buFontTx/>
              <a:buNone/>
              <a:defRPr/>
            </a:lvl4pPr>
            <a:lvl5pPr marL="1828251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159" y="4527448"/>
            <a:ext cx="8594429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799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/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4/21/2018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/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729" y="790378"/>
            <a:ext cx="609441" cy="584776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/>
          <a:p>
            <a:pPr lvl="0"/>
            <a:r>
              <a:rPr lang="en-US" sz="7998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0695" y="2886556"/>
            <a:ext cx="609441" cy="584776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/>
          <a:p>
            <a:pPr lvl="0"/>
            <a:r>
              <a:rPr lang="en-US" sz="7998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881213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621" y="609600"/>
            <a:ext cx="8585966" cy="3022600"/>
          </a:xfrm>
        </p:spPr>
        <p:txBody>
          <a:bodyPr anchor="ctr">
            <a:normAutofit/>
          </a:bodyPr>
          <a:lstStyle>
            <a:lvl1pPr algn="l">
              <a:defRPr sz="4399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156" y="4013200"/>
            <a:ext cx="8594430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399">
                <a:solidFill>
                  <a:schemeClr val="accent1"/>
                </a:solidFill>
              </a:defRPr>
            </a:lvl1pPr>
            <a:lvl2pPr marL="457063" indent="0">
              <a:buFontTx/>
              <a:buNone/>
              <a:defRPr/>
            </a:lvl2pPr>
            <a:lvl3pPr marL="914126" indent="0">
              <a:buFontTx/>
              <a:buNone/>
              <a:defRPr/>
            </a:lvl3pPr>
            <a:lvl4pPr marL="1371189" indent="0">
              <a:buFontTx/>
              <a:buNone/>
              <a:defRPr/>
            </a:lvl4pPr>
            <a:lvl5pPr marL="1828251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159" y="4527448"/>
            <a:ext cx="8594429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799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/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4/21/2018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/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22933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/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4/21/2018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/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16427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5599" y="609600"/>
            <a:ext cx="130440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159" y="609600"/>
            <a:ext cx="7058311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/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4/21/2018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/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270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88825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158" y="609600"/>
            <a:ext cx="8594429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158" y="2160590"/>
            <a:ext cx="8594429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3257" y="6041363"/>
            <a:ext cx="9117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4/21/2018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158" y="6041363"/>
            <a:ext cx="629597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88426" y="6041363"/>
            <a:ext cx="68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defTabSz="914400"/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6442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  <p:sldLayoutId id="2147483706" r:id="rId14"/>
    <p:sldLayoutId id="2147483707" r:id="rId15"/>
    <p:sldLayoutId id="2147483708" r:id="rId16"/>
  </p:sldLayoutIdLst>
  <p:txStyles>
    <p:titleStyle>
      <a:lvl1pPr algn="l" defTabSz="457063" rtl="0" eaLnBrk="1" latinLnBrk="0" hangingPunct="1">
        <a:spcBef>
          <a:spcPct val="0"/>
        </a:spcBef>
        <a:buNone/>
        <a:defRPr sz="3599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797" indent="-342797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799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727" indent="-285664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2657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599720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6783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3846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0908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7971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5034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063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126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189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251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314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2377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9440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6503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93812" y="2348880"/>
            <a:ext cx="11161240" cy="1096899"/>
          </a:xfrm>
        </p:spPr>
        <p:txBody>
          <a:bodyPr>
            <a:noAutofit/>
          </a:bodyPr>
          <a:lstStyle/>
          <a:p>
            <a:pPr algn="l"/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TRƯỜNG: 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 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CAO 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ĐẲNG LÝ TỰ TRỌNG 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TP.HCM</a:t>
            </a:r>
          </a:p>
          <a:p>
            <a:pPr algn="l"/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BẬC ĐÀO TẠO: 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CAO ĐẲNG CHUYÊN NGHIỆP</a:t>
            </a:r>
          </a:p>
          <a:p>
            <a:pPr algn="l"/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GIẢNG VIÊN: 	  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PHẠM THỊ THU HIỀN</a:t>
            </a:r>
            <a:endParaRPr lang="vi-VN" sz="3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788" y="-195"/>
            <a:ext cx="5040560" cy="1484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753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158" y="2160590"/>
            <a:ext cx="9953758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9</a:t>
            </a:r>
          </a:p>
          <a:p>
            <a:pPr marL="0" indent="0">
              <a:buNone/>
            </a:pP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BÀI: MODIFICATION AND WORD ORDER</a:t>
            </a:r>
            <a:endParaRPr lang="vi-VN" sz="3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50611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REVIEW</a:t>
            </a:r>
            <a:r>
              <a:rPr lang="en-US" dirty="0" smtClean="0"/>
              <a:t> : </a:t>
            </a:r>
            <a:br>
              <a:rPr lang="en-US" dirty="0" smtClean="0"/>
            </a:br>
            <a:r>
              <a:rPr lang="en-US" dirty="0" smtClean="0"/>
              <a:t>RELATIVE CLAUSES</a:t>
            </a:r>
            <a:endParaRPr lang="vi-V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38648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1804" y="76200"/>
            <a:ext cx="10652859" cy="1397000"/>
          </a:xfrm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rgbClr val="FF0000"/>
                </a:solidFill>
              </a:rPr>
              <a:t>Choose the correct relative pronoun:</a:t>
            </a:r>
            <a:endParaRPr lang="vi-VN" sz="4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654323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Hexagon 13"/>
          <p:cNvSpPr/>
          <p:nvPr/>
        </p:nvSpPr>
        <p:spPr>
          <a:xfrm>
            <a:off x="6246812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B. what</a:t>
            </a:r>
          </a:p>
          <a:p>
            <a:pPr defTabSz="914400"/>
            <a:endParaRPr lang="en-US" sz="20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sz="20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Hexagon 11"/>
          <p:cNvSpPr/>
          <p:nvPr/>
        </p:nvSpPr>
        <p:spPr>
          <a:xfrm>
            <a:off x="1903412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A. which</a:t>
            </a:r>
          </a:p>
          <a:p>
            <a:pPr defTabSz="914400"/>
            <a:endParaRPr lang="en-US" sz="20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sz="20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Hexagon 16"/>
          <p:cNvSpPr/>
          <p:nvPr/>
        </p:nvSpPr>
        <p:spPr>
          <a:xfrm>
            <a:off x="1903412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C. when</a:t>
            </a:r>
          </a:p>
          <a:p>
            <a:pPr defTabSz="914400"/>
            <a:endParaRPr lang="en-US" sz="20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sz="20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Hexagon 15"/>
          <p:cNvSpPr/>
          <p:nvPr/>
        </p:nvSpPr>
        <p:spPr>
          <a:xfrm>
            <a:off x="6246812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D. whose</a:t>
            </a:r>
          </a:p>
          <a:p>
            <a:pPr defTabSz="914400"/>
            <a:endParaRPr lang="en-US" sz="20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sz="20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Hexagon 5"/>
          <p:cNvSpPr/>
          <p:nvPr/>
        </p:nvSpPr>
        <p:spPr>
          <a:xfrm>
            <a:off x="2132012" y="1143000"/>
            <a:ext cx="7848600" cy="205740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Question 1 </a:t>
            </a:r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:I don't know the phone number ..... is used in case of emergencies. </a:t>
            </a:r>
          </a:p>
          <a:p>
            <a:pPr defTabSz="914400"/>
            <a:endParaRPr lang="en-US" sz="20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sz="20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00:30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00:29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00:28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00:27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00:26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00:25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00:24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00:23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00:22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00:21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00:20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00:19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00:18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00:17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00:16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00:15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00:14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00:13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00:12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00:11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00:10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00:09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00:08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00:07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00:06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00:05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00:04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00:03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00:02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00:01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00:00</a:t>
            </a:r>
          </a:p>
        </p:txBody>
      </p:sp>
    </p:spTree>
    <p:extLst>
      <p:ext uri="{BB962C8B-B14F-4D97-AF65-F5344CB8AC3E}">
        <p14:creationId xmlns:p14="http://schemas.microsoft.com/office/powerpoint/2010/main" val="2143164674"/>
      </p:ext>
    </p:extLst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6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10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2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30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40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70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80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31000"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zzer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animClr clrSpc="rgb" dir="cw">
                                      <p:cBhvr>
                                        <p:cTn id="10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5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7" grpId="0" animBg="1"/>
      <p:bldP spid="17" grpId="1" animBg="1"/>
      <p:bldP spid="16" grpId="0" animBg="1"/>
      <p:bldP spid="16" grpId="1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Hexagon 13"/>
          <p:cNvSpPr/>
          <p:nvPr/>
        </p:nvSpPr>
        <p:spPr>
          <a:xfrm>
            <a:off x="1903412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A. what</a:t>
            </a:r>
          </a:p>
          <a:p>
            <a:pPr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Hexagon 11"/>
          <p:cNvSpPr/>
          <p:nvPr/>
        </p:nvSpPr>
        <p:spPr>
          <a:xfrm>
            <a:off x="6246812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B. that</a:t>
            </a:r>
          </a:p>
          <a:p>
            <a:pPr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Hexagon 16"/>
          <p:cNvSpPr/>
          <p:nvPr/>
        </p:nvSpPr>
        <p:spPr>
          <a:xfrm>
            <a:off x="1903412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C. whose</a:t>
            </a:r>
          </a:p>
          <a:p>
            <a:pPr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Hexagon 15"/>
          <p:cNvSpPr/>
          <p:nvPr/>
        </p:nvSpPr>
        <p:spPr>
          <a:xfrm>
            <a:off x="6246812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D. in which</a:t>
            </a:r>
          </a:p>
          <a:p>
            <a:pPr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Hexagon 5"/>
          <p:cNvSpPr/>
          <p:nvPr/>
        </p:nvSpPr>
        <p:spPr>
          <a:xfrm>
            <a:off x="2132012" y="1143000"/>
            <a:ext cx="7848600" cy="205740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Question 2 </a:t>
            </a:r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: What have you done with the pen ................ I left on the table? </a:t>
            </a:r>
          </a:p>
          <a:p>
            <a:pPr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00:30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00:29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00:28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00:27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00:26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00:25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00:24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00:23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00:22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00:21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00:20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00:19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00:18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00:17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00:16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00:15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00:14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00:13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00:12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00:11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00:10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00:09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00:08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00:07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00:06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00:05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00:04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00:03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00:02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00:01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00:00</a:t>
            </a:r>
          </a:p>
        </p:txBody>
      </p:sp>
    </p:spTree>
    <p:extLst>
      <p:ext uri="{BB962C8B-B14F-4D97-AF65-F5344CB8AC3E}">
        <p14:creationId xmlns:p14="http://schemas.microsoft.com/office/powerpoint/2010/main" val="3156592984"/>
      </p:ext>
    </p:extLst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6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10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2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30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40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70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80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31000"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zzer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animClr clrSpc="rgb" dir="cw">
                                      <p:cBhvr>
                                        <p:cTn id="10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7" grpId="0" animBg="1"/>
      <p:bldP spid="17" grpId="1" animBg="1"/>
      <p:bldP spid="16" grpId="0" animBg="1"/>
      <p:bldP spid="16" grpId="1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Hexagon 13"/>
          <p:cNvSpPr/>
          <p:nvPr/>
        </p:nvSpPr>
        <p:spPr>
          <a:xfrm>
            <a:off x="6246812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B. which</a:t>
            </a:r>
          </a:p>
          <a:p>
            <a:pPr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Hexagon 11"/>
          <p:cNvSpPr/>
          <p:nvPr/>
        </p:nvSpPr>
        <p:spPr>
          <a:xfrm>
            <a:off x="1903412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C. who</a:t>
            </a:r>
          </a:p>
          <a:p>
            <a:pPr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Hexagon 16"/>
          <p:cNvSpPr/>
          <p:nvPr/>
        </p:nvSpPr>
        <p:spPr>
          <a:xfrm>
            <a:off x="1903412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A. that</a:t>
            </a:r>
          </a:p>
          <a:p>
            <a:pPr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Hexagon 15"/>
          <p:cNvSpPr/>
          <p:nvPr/>
        </p:nvSpPr>
        <p:spPr>
          <a:xfrm>
            <a:off x="6246812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D. whom</a:t>
            </a:r>
          </a:p>
          <a:p>
            <a:pPr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Hexagon 5"/>
          <p:cNvSpPr/>
          <p:nvPr/>
        </p:nvSpPr>
        <p:spPr>
          <a:xfrm>
            <a:off x="2132012" y="1143000"/>
            <a:ext cx="7848600" cy="205740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Question 3 </a:t>
            </a:r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:My mother, ..... worked as a nurse, is retired now. </a:t>
            </a:r>
          </a:p>
          <a:p>
            <a:pPr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00:30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00:29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00:28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00:27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00:26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00:25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00:24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00:23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00:22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00:21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00:20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00:19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00:18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00:17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00:16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00:15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00:14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00:13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00:12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00:11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00:10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00:09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00:08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00:07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00:06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00:05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00:04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00:03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00:02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00:01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00:00</a:t>
            </a:r>
          </a:p>
        </p:txBody>
      </p:sp>
    </p:spTree>
    <p:extLst>
      <p:ext uri="{BB962C8B-B14F-4D97-AF65-F5344CB8AC3E}">
        <p14:creationId xmlns:p14="http://schemas.microsoft.com/office/powerpoint/2010/main" val="709104561"/>
      </p:ext>
    </p:extLst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6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10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2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30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40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70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80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31000"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zzer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animClr clrSpc="rgb" dir="cw">
                                      <p:cBhvr>
                                        <p:cTn id="10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5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7" grpId="0" animBg="1"/>
      <p:bldP spid="17" grpId="1" animBg="1"/>
      <p:bldP spid="16" grpId="0" animBg="1"/>
      <p:bldP spid="16" grpId="1" animBg="1"/>
      <p:bldP spid="8" grpId="0" animBg="1"/>
      <p:bldP spid="9" grpId="0" animBg="1"/>
      <p:bldP spid="10" grpId="0" animBg="1"/>
      <p:bldP spid="11" grpId="0" animBg="1"/>
      <p:bldP spid="13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Hexagon 13"/>
          <p:cNvSpPr/>
          <p:nvPr/>
        </p:nvSpPr>
        <p:spPr>
          <a:xfrm>
            <a:off x="6246812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B. which</a:t>
            </a:r>
          </a:p>
          <a:p>
            <a:pPr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Hexagon 11"/>
          <p:cNvSpPr/>
          <p:nvPr/>
        </p:nvSpPr>
        <p:spPr>
          <a:xfrm>
            <a:off x="6246812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en-US" b="1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whom</a:t>
            </a:r>
          </a:p>
          <a:p>
            <a:pPr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Hexagon 16"/>
          <p:cNvSpPr/>
          <p:nvPr/>
        </p:nvSpPr>
        <p:spPr>
          <a:xfrm>
            <a:off x="1903412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C. whose</a:t>
            </a:r>
          </a:p>
          <a:p>
            <a:pPr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Hexagon 15"/>
          <p:cNvSpPr/>
          <p:nvPr/>
        </p:nvSpPr>
        <p:spPr>
          <a:xfrm>
            <a:off x="1903412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A. whom to</a:t>
            </a:r>
          </a:p>
          <a:p>
            <a:pPr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Hexagon 5"/>
          <p:cNvSpPr/>
          <p:nvPr/>
        </p:nvSpPr>
        <p:spPr>
          <a:xfrm>
            <a:off x="2132012" y="1143000"/>
            <a:ext cx="7848600" cy="205740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Question </a:t>
            </a:r>
            <a:r>
              <a:rPr lang="en-US" b="1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4:This </a:t>
            </a:r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is the person ……I sold my car</a:t>
            </a:r>
          </a:p>
          <a:p>
            <a:pPr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00:30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00:29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00:28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00:27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00:26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00:25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00:24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00:23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00:22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00:21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00:20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00:19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00:18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00:17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00:16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00:15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00:14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00:13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00:12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00:11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00:10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00:09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00:08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00:07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00:06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00:05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00:04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00:03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00:02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00:01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00:00</a:t>
            </a:r>
          </a:p>
        </p:txBody>
      </p:sp>
    </p:spTree>
    <p:extLst>
      <p:ext uri="{BB962C8B-B14F-4D97-AF65-F5344CB8AC3E}">
        <p14:creationId xmlns:p14="http://schemas.microsoft.com/office/powerpoint/2010/main" val="3665757585"/>
      </p:ext>
    </p:extLst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6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10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2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30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40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70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80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31000"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zzer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animClr clrSpc="rgb" dir="cw">
                                      <p:cBhvr>
                                        <p:cTn id="10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5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7" grpId="0" animBg="1"/>
      <p:bldP spid="17" grpId="1" animBg="1"/>
      <p:bldP spid="16" grpId="0" animBg="1"/>
      <p:bldP spid="16" grpId="1" animBg="1"/>
      <p:bldP spid="9" grpId="0" animBg="1"/>
      <p:bldP spid="10" grpId="0" animBg="1"/>
      <p:bldP spid="11" grpId="0" animBg="1"/>
      <p:bldP spid="13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>MODIFICATION AND WORD ORDER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034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MODIFICATION</a:t>
            </a:r>
            <a:endParaRPr lang="en-US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Content Placeholder 3" descr="Vertical bullet list showing 3 groups arranged one below the other and bullet points are present under each group.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714710189"/>
              </p:ext>
            </p:extLst>
          </p:nvPr>
        </p:nvGraphicFramePr>
        <p:xfrm>
          <a:off x="677863" y="2160588"/>
          <a:ext cx="4181475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3403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6" name="Line 16"/>
          <p:cNvSpPr>
            <a:spLocks noChangeShapeType="1"/>
          </p:cNvSpPr>
          <p:nvPr/>
        </p:nvSpPr>
        <p:spPr bwMode="gray">
          <a:xfrm>
            <a:off x="3840162" y="2950060"/>
            <a:ext cx="4800600" cy="0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137" name="Rectangle 17"/>
          <p:cNvSpPr>
            <a:spLocks noChangeArrowheads="1"/>
          </p:cNvSpPr>
          <p:nvPr/>
        </p:nvSpPr>
        <p:spPr bwMode="gray">
          <a:xfrm rot="3419336">
            <a:off x="3687791" y="2346856"/>
            <a:ext cx="479425" cy="5207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  <a:contourClr>
              <a:schemeClr val="accent1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5138" name="Text Box 18"/>
          <p:cNvSpPr txBox="1">
            <a:spLocks noChangeArrowheads="1"/>
          </p:cNvSpPr>
          <p:nvPr/>
        </p:nvSpPr>
        <p:spPr bwMode="gray">
          <a:xfrm>
            <a:off x="4743898" y="2413097"/>
            <a:ext cx="269336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vi-V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cat</a:t>
            </a:r>
            <a:endParaRPr lang="en-US" altLang="vi-V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39" name="Text Box 19"/>
          <p:cNvSpPr txBox="1">
            <a:spLocks noChangeArrowheads="1"/>
          </p:cNvSpPr>
          <p:nvPr/>
        </p:nvSpPr>
        <p:spPr bwMode="gray">
          <a:xfrm>
            <a:off x="3748608" y="2390638"/>
            <a:ext cx="35779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vi-VN" b="1" dirty="0">
                <a:solidFill>
                  <a:srgbClr val="FFFFFF"/>
                </a:solidFill>
              </a:rPr>
              <a:t>1</a:t>
            </a:r>
          </a:p>
        </p:txBody>
      </p:sp>
      <p:sp>
        <p:nvSpPr>
          <p:cNvPr id="5143" name="Line 23"/>
          <p:cNvSpPr>
            <a:spLocks noChangeShapeType="1"/>
          </p:cNvSpPr>
          <p:nvPr/>
        </p:nvSpPr>
        <p:spPr bwMode="gray">
          <a:xfrm>
            <a:off x="3886200" y="4014789"/>
            <a:ext cx="5193966" cy="28528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144" name="Rectangle 24"/>
          <p:cNvSpPr>
            <a:spLocks noChangeArrowheads="1"/>
          </p:cNvSpPr>
          <p:nvPr/>
        </p:nvSpPr>
        <p:spPr bwMode="gray">
          <a:xfrm rot="3419336">
            <a:off x="3600450" y="3440113"/>
            <a:ext cx="479425" cy="520700"/>
          </a:xfrm>
          <a:prstGeom prst="rect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hlink"/>
            </a:extrusionClr>
            <a:contourClr>
              <a:schemeClr val="hlink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5145" name="Text Box 25"/>
          <p:cNvSpPr txBox="1">
            <a:spLocks noChangeArrowheads="1"/>
          </p:cNvSpPr>
          <p:nvPr/>
        </p:nvSpPr>
        <p:spPr bwMode="gray">
          <a:xfrm>
            <a:off x="3654124" y="3482976"/>
            <a:ext cx="35779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vi-VN" b="1" dirty="0" smtClean="0">
                <a:solidFill>
                  <a:srgbClr val="FFFFFF"/>
                </a:solidFill>
              </a:rPr>
              <a:t>2</a:t>
            </a:r>
            <a:endParaRPr lang="en-US" altLang="vi-VN" b="1" dirty="0">
              <a:solidFill>
                <a:srgbClr val="FFFFFF"/>
              </a:solidFill>
            </a:endParaRPr>
          </a:p>
        </p:txBody>
      </p:sp>
      <p:sp>
        <p:nvSpPr>
          <p:cNvPr id="5151" name="Text Box 31"/>
          <p:cNvSpPr txBox="1">
            <a:spLocks noChangeArrowheads="1"/>
          </p:cNvSpPr>
          <p:nvPr/>
        </p:nvSpPr>
        <p:spPr bwMode="gray">
          <a:xfrm>
            <a:off x="4457337" y="3481652"/>
            <a:ext cx="462282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Joe built a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snowman</a:t>
            </a:r>
            <a:endParaRPr lang="en-US" altLang="vi-V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itle 1"/>
          <p:cNvSpPr txBox="1">
            <a:spLocks/>
          </p:cNvSpPr>
          <p:nvPr/>
        </p:nvSpPr>
        <p:spPr>
          <a:xfrm>
            <a:off x="621804" y="418034"/>
            <a:ext cx="10497783" cy="960439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>
            <a:lvl1pPr algn="l" defTabSz="1218987" rtl="0" eaLnBrk="1" latinLnBrk="0" hangingPunct="1">
              <a:lnSpc>
                <a:spcPct val="85000"/>
              </a:lnSpc>
              <a:spcBef>
                <a:spcPct val="0"/>
              </a:spcBef>
              <a:buNone/>
              <a:tabLst/>
              <a:defRPr sz="440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 smtClean="0">
                <a:solidFill>
                  <a:srgbClr val="FF0000"/>
                </a:solidFill>
              </a:rPr>
              <a:t>1. Adjective as modifier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6860" y="3996551"/>
            <a:ext cx="1685880" cy="168588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02324" y="2409565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2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yellow</a:t>
            </a:r>
            <a:endParaRPr lang="vi-VN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6304677" y="3487024"/>
            <a:ext cx="9281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tall</a:t>
            </a:r>
            <a:endParaRPr lang="vi-VN" sz="3200" dirty="0"/>
          </a:p>
        </p:txBody>
      </p:sp>
      <p:sp>
        <p:nvSpPr>
          <p:cNvPr id="12" name="Curved Down Arrow 11"/>
          <p:cNvSpPr/>
          <p:nvPr/>
        </p:nvSpPr>
        <p:spPr>
          <a:xfrm>
            <a:off x="5987809" y="1749989"/>
            <a:ext cx="1008112" cy="504056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22" name="Curved Down Arrow 21"/>
          <p:cNvSpPr/>
          <p:nvPr/>
        </p:nvSpPr>
        <p:spPr>
          <a:xfrm flipV="1">
            <a:off x="6768750" y="4196872"/>
            <a:ext cx="1008112" cy="426323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5223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5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5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5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5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6" grpId="0" animBg="1"/>
      <p:bldP spid="5137" grpId="0" animBg="1"/>
      <p:bldP spid="5138" grpId="0"/>
      <p:bldP spid="5139" grpId="0"/>
      <p:bldP spid="5143" grpId="0" animBg="1"/>
      <p:bldP spid="5144" grpId="0" animBg="1"/>
      <p:bldP spid="5145" grpId="0"/>
      <p:bldP spid="5151" grpId="0"/>
      <p:bldP spid="5" grpId="0"/>
      <p:bldP spid="5" grpId="1"/>
      <p:bldP spid="5" grpId="2"/>
      <p:bldP spid="6" grpId="0"/>
      <p:bldP spid="6" grpId="1"/>
      <p:bldP spid="12" grpId="0" animBg="1"/>
      <p:bldP spid="2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117309" y="76200"/>
            <a:ext cx="10157354" cy="1011137"/>
          </a:xfrm>
        </p:spPr>
        <p:txBody>
          <a:bodyPr/>
          <a:lstStyle/>
          <a:p>
            <a:r>
              <a:rPr lang="en-US" altLang="vi-VN" dirty="0" smtClean="0">
                <a:solidFill>
                  <a:srgbClr val="FF0000"/>
                </a:solidFill>
              </a:rPr>
              <a:t>2. Adverb as modifier</a:t>
            </a:r>
            <a:endParaRPr lang="en-US" altLang="vi-VN" dirty="0">
              <a:solidFill>
                <a:srgbClr val="FF0000"/>
              </a:solidFill>
            </a:endParaRPr>
          </a:p>
        </p:txBody>
      </p:sp>
      <p:sp>
        <p:nvSpPr>
          <p:cNvPr id="20483" name="Oval 3"/>
          <p:cNvSpPr>
            <a:spLocks noChangeArrowheads="1"/>
          </p:cNvSpPr>
          <p:nvPr/>
        </p:nvSpPr>
        <p:spPr bwMode="gray">
          <a:xfrm>
            <a:off x="4492626" y="1820864"/>
            <a:ext cx="3743325" cy="3743325"/>
          </a:xfrm>
          <a:prstGeom prst="ellipse">
            <a:avLst/>
          </a:prstGeom>
          <a:gradFill rotWithShape="1">
            <a:gsLst>
              <a:gs pos="0">
                <a:srgbClr val="E6E6E6"/>
              </a:gs>
              <a:gs pos="14999">
                <a:srgbClr val="7D8496"/>
              </a:gs>
              <a:gs pos="53000">
                <a:srgbClr val="E6E6E6"/>
              </a:gs>
              <a:gs pos="67999">
                <a:srgbClr val="7D8496"/>
              </a:gs>
              <a:gs pos="92999">
                <a:srgbClr val="E6E6E6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20484" name="Oval 4"/>
          <p:cNvSpPr>
            <a:spLocks noChangeArrowheads="1"/>
          </p:cNvSpPr>
          <p:nvPr/>
        </p:nvSpPr>
        <p:spPr bwMode="gray">
          <a:xfrm>
            <a:off x="4986337" y="2300289"/>
            <a:ext cx="2749550" cy="2746375"/>
          </a:xfrm>
          <a:prstGeom prst="ellipse">
            <a:avLst/>
          </a:prstGeom>
          <a:gradFill rotWithShape="1">
            <a:gsLst>
              <a:gs pos="0">
                <a:srgbClr val="FFFFFF">
                  <a:gamma/>
                  <a:shade val="63137"/>
                  <a:invGamma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63137"/>
                  <a:invGamma/>
                </a:srgbClr>
              </a:gs>
            </a:gsLst>
            <a:lin ang="2700000" scaled="1"/>
          </a:gradFill>
          <a:ln>
            <a:noFill/>
          </a:ln>
          <a:effectLst>
            <a:prstShdw prst="shdw17" dist="17961" dir="2700000">
              <a:srgbClr val="FFFFFF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gray">
          <a:xfrm>
            <a:off x="5462587" y="3325814"/>
            <a:ext cx="1854200" cy="630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vi-VN" sz="3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adverbs</a:t>
            </a:r>
            <a:endParaRPr lang="en-US" altLang="vi-VN" sz="3500" b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0489" name="Group 9"/>
          <p:cNvGrpSpPr>
            <a:grpSpLocks/>
          </p:cNvGrpSpPr>
          <p:nvPr/>
        </p:nvGrpSpPr>
        <p:grpSpPr bwMode="auto">
          <a:xfrm>
            <a:off x="5529262" y="1295400"/>
            <a:ext cx="1631950" cy="1612900"/>
            <a:chOff x="437" y="1700"/>
            <a:chExt cx="1110" cy="1096"/>
          </a:xfrm>
        </p:grpSpPr>
        <p:grpSp>
          <p:nvGrpSpPr>
            <p:cNvPr id="20490" name="Group 10"/>
            <p:cNvGrpSpPr>
              <a:grpSpLocks/>
            </p:cNvGrpSpPr>
            <p:nvPr/>
          </p:nvGrpSpPr>
          <p:grpSpPr bwMode="auto">
            <a:xfrm>
              <a:off x="437" y="1700"/>
              <a:ext cx="1110" cy="1096"/>
              <a:chOff x="437" y="1700"/>
              <a:chExt cx="1110" cy="1096"/>
            </a:xfrm>
          </p:grpSpPr>
          <p:sp>
            <p:nvSpPr>
              <p:cNvPr id="20491" name="Oval 11"/>
              <p:cNvSpPr>
                <a:spLocks noChangeArrowheads="1"/>
              </p:cNvSpPr>
              <p:nvPr/>
            </p:nvSpPr>
            <p:spPr bwMode="gray">
              <a:xfrm>
                <a:off x="437" y="1700"/>
                <a:ext cx="1110" cy="1096"/>
              </a:xfrm>
              <a:prstGeom prst="ellipse">
                <a:avLst/>
              </a:prstGeom>
              <a:solidFill>
                <a:srgbClr val="3333CC">
                  <a:alpha val="10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20492" name="Oval 12"/>
              <p:cNvSpPr>
                <a:spLocks noChangeArrowheads="1"/>
              </p:cNvSpPr>
              <p:nvPr/>
            </p:nvSpPr>
            <p:spPr bwMode="gray">
              <a:xfrm>
                <a:off x="462" y="1725"/>
                <a:ext cx="1062" cy="1048"/>
              </a:xfrm>
              <a:prstGeom prst="ellipse">
                <a:avLst/>
              </a:prstGeom>
              <a:solidFill>
                <a:schemeClr val="accent1">
                  <a:alpha val="10001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grpSp>
          <p:nvGrpSpPr>
            <p:cNvPr id="20493" name="Group 13"/>
            <p:cNvGrpSpPr>
              <a:grpSpLocks/>
            </p:cNvGrpSpPr>
            <p:nvPr/>
          </p:nvGrpSpPr>
          <p:grpSpPr bwMode="auto">
            <a:xfrm>
              <a:off x="486" y="1748"/>
              <a:ext cx="1026" cy="1014"/>
              <a:chOff x="437" y="1700"/>
              <a:chExt cx="1110" cy="1096"/>
            </a:xfrm>
          </p:grpSpPr>
          <p:sp>
            <p:nvSpPr>
              <p:cNvPr id="20494" name="Oval 14"/>
              <p:cNvSpPr>
                <a:spLocks noChangeArrowheads="1"/>
              </p:cNvSpPr>
              <p:nvPr/>
            </p:nvSpPr>
            <p:spPr bwMode="gray">
              <a:xfrm>
                <a:off x="437" y="1700"/>
                <a:ext cx="1110" cy="1096"/>
              </a:xfrm>
              <a:prstGeom prst="ellipse">
                <a:avLst/>
              </a:prstGeom>
              <a:solidFill>
                <a:schemeClr val="accent1">
                  <a:alpha val="10001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20495" name="Oval 15"/>
              <p:cNvSpPr>
                <a:spLocks noChangeArrowheads="1"/>
              </p:cNvSpPr>
              <p:nvPr/>
            </p:nvSpPr>
            <p:spPr bwMode="gray">
              <a:xfrm>
                <a:off x="462" y="1725"/>
                <a:ext cx="1062" cy="1048"/>
              </a:xfrm>
              <a:prstGeom prst="ellipse">
                <a:avLst/>
              </a:prstGeom>
              <a:solidFill>
                <a:srgbClr val="3333CC">
                  <a:alpha val="10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</p:grpSp>
      <p:grpSp>
        <p:nvGrpSpPr>
          <p:cNvPr id="20496" name="Group 16"/>
          <p:cNvGrpSpPr>
            <a:grpSpLocks/>
          </p:cNvGrpSpPr>
          <p:nvPr/>
        </p:nvGrpSpPr>
        <p:grpSpPr bwMode="auto">
          <a:xfrm>
            <a:off x="4119562" y="3698875"/>
            <a:ext cx="1631950" cy="1612900"/>
            <a:chOff x="437" y="1700"/>
            <a:chExt cx="1110" cy="1096"/>
          </a:xfrm>
        </p:grpSpPr>
        <p:grpSp>
          <p:nvGrpSpPr>
            <p:cNvPr id="20497" name="Group 17"/>
            <p:cNvGrpSpPr>
              <a:grpSpLocks/>
            </p:cNvGrpSpPr>
            <p:nvPr/>
          </p:nvGrpSpPr>
          <p:grpSpPr bwMode="auto">
            <a:xfrm>
              <a:off x="437" y="1700"/>
              <a:ext cx="1110" cy="1096"/>
              <a:chOff x="437" y="1700"/>
              <a:chExt cx="1110" cy="1096"/>
            </a:xfrm>
          </p:grpSpPr>
          <p:sp>
            <p:nvSpPr>
              <p:cNvPr id="20498" name="Oval 18"/>
              <p:cNvSpPr>
                <a:spLocks noChangeArrowheads="1"/>
              </p:cNvSpPr>
              <p:nvPr/>
            </p:nvSpPr>
            <p:spPr bwMode="gray">
              <a:xfrm>
                <a:off x="437" y="1700"/>
                <a:ext cx="1110" cy="1096"/>
              </a:xfrm>
              <a:prstGeom prst="ellipse">
                <a:avLst/>
              </a:prstGeom>
              <a:solidFill>
                <a:schemeClr val="accent2">
                  <a:alpha val="10001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20499" name="Oval 19"/>
              <p:cNvSpPr>
                <a:spLocks noChangeArrowheads="1"/>
              </p:cNvSpPr>
              <p:nvPr/>
            </p:nvSpPr>
            <p:spPr bwMode="gray">
              <a:xfrm>
                <a:off x="462" y="1725"/>
                <a:ext cx="1062" cy="1048"/>
              </a:xfrm>
              <a:prstGeom prst="ellipse">
                <a:avLst/>
              </a:prstGeom>
              <a:solidFill>
                <a:schemeClr val="accent2">
                  <a:alpha val="10001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grpSp>
          <p:nvGrpSpPr>
            <p:cNvPr id="20500" name="Group 20"/>
            <p:cNvGrpSpPr>
              <a:grpSpLocks/>
            </p:cNvGrpSpPr>
            <p:nvPr/>
          </p:nvGrpSpPr>
          <p:grpSpPr bwMode="auto">
            <a:xfrm>
              <a:off x="486" y="1748"/>
              <a:ext cx="1026" cy="1014"/>
              <a:chOff x="437" y="1700"/>
              <a:chExt cx="1110" cy="1096"/>
            </a:xfrm>
          </p:grpSpPr>
          <p:sp>
            <p:nvSpPr>
              <p:cNvPr id="20501" name="Oval 21"/>
              <p:cNvSpPr>
                <a:spLocks noChangeArrowheads="1"/>
              </p:cNvSpPr>
              <p:nvPr/>
            </p:nvSpPr>
            <p:spPr bwMode="gray">
              <a:xfrm>
                <a:off x="437" y="1700"/>
                <a:ext cx="1110" cy="1096"/>
              </a:xfrm>
              <a:prstGeom prst="ellipse">
                <a:avLst/>
              </a:prstGeom>
              <a:solidFill>
                <a:schemeClr val="accent2">
                  <a:alpha val="10001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20502" name="Oval 22"/>
              <p:cNvSpPr>
                <a:spLocks noChangeArrowheads="1"/>
              </p:cNvSpPr>
              <p:nvPr/>
            </p:nvSpPr>
            <p:spPr bwMode="gray">
              <a:xfrm>
                <a:off x="462" y="1725"/>
                <a:ext cx="1062" cy="1048"/>
              </a:xfrm>
              <a:prstGeom prst="ellipse">
                <a:avLst/>
              </a:prstGeom>
              <a:solidFill>
                <a:schemeClr val="accent2">
                  <a:alpha val="10001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</p:grpSp>
      <p:grpSp>
        <p:nvGrpSpPr>
          <p:cNvPr id="20503" name="Group 23"/>
          <p:cNvGrpSpPr>
            <a:grpSpLocks/>
          </p:cNvGrpSpPr>
          <p:nvPr/>
        </p:nvGrpSpPr>
        <p:grpSpPr bwMode="auto">
          <a:xfrm>
            <a:off x="6850062" y="3698875"/>
            <a:ext cx="1631950" cy="1612900"/>
            <a:chOff x="437" y="1700"/>
            <a:chExt cx="1110" cy="1096"/>
          </a:xfrm>
        </p:grpSpPr>
        <p:grpSp>
          <p:nvGrpSpPr>
            <p:cNvPr id="20504" name="Group 24"/>
            <p:cNvGrpSpPr>
              <a:grpSpLocks/>
            </p:cNvGrpSpPr>
            <p:nvPr/>
          </p:nvGrpSpPr>
          <p:grpSpPr bwMode="auto">
            <a:xfrm>
              <a:off x="437" y="1700"/>
              <a:ext cx="1110" cy="1096"/>
              <a:chOff x="437" y="1700"/>
              <a:chExt cx="1110" cy="1096"/>
            </a:xfrm>
          </p:grpSpPr>
          <p:sp>
            <p:nvSpPr>
              <p:cNvPr id="20505" name="Oval 25"/>
              <p:cNvSpPr>
                <a:spLocks noChangeArrowheads="1"/>
              </p:cNvSpPr>
              <p:nvPr/>
            </p:nvSpPr>
            <p:spPr bwMode="gray">
              <a:xfrm>
                <a:off x="437" y="1700"/>
                <a:ext cx="1110" cy="1096"/>
              </a:xfrm>
              <a:prstGeom prst="ellipse">
                <a:avLst/>
              </a:prstGeom>
              <a:solidFill>
                <a:schemeClr val="hlink">
                  <a:alpha val="10001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20506" name="Oval 26"/>
              <p:cNvSpPr>
                <a:spLocks noChangeArrowheads="1"/>
              </p:cNvSpPr>
              <p:nvPr/>
            </p:nvSpPr>
            <p:spPr bwMode="gray">
              <a:xfrm>
                <a:off x="462" y="1725"/>
                <a:ext cx="1062" cy="1048"/>
              </a:xfrm>
              <a:prstGeom prst="ellipse">
                <a:avLst/>
              </a:prstGeom>
              <a:solidFill>
                <a:srgbClr val="817E00">
                  <a:alpha val="10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grpSp>
          <p:nvGrpSpPr>
            <p:cNvPr id="20507" name="Group 27"/>
            <p:cNvGrpSpPr>
              <a:grpSpLocks/>
            </p:cNvGrpSpPr>
            <p:nvPr/>
          </p:nvGrpSpPr>
          <p:grpSpPr bwMode="auto">
            <a:xfrm>
              <a:off x="486" y="1748"/>
              <a:ext cx="1026" cy="1014"/>
              <a:chOff x="437" y="1700"/>
              <a:chExt cx="1110" cy="1096"/>
            </a:xfrm>
          </p:grpSpPr>
          <p:sp>
            <p:nvSpPr>
              <p:cNvPr id="20508" name="Oval 28"/>
              <p:cNvSpPr>
                <a:spLocks noChangeArrowheads="1"/>
              </p:cNvSpPr>
              <p:nvPr/>
            </p:nvSpPr>
            <p:spPr bwMode="gray">
              <a:xfrm>
                <a:off x="437" y="1700"/>
                <a:ext cx="1110" cy="1096"/>
              </a:xfrm>
              <a:prstGeom prst="ellipse">
                <a:avLst/>
              </a:prstGeom>
              <a:solidFill>
                <a:srgbClr val="817E00">
                  <a:alpha val="10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20509" name="Oval 29"/>
              <p:cNvSpPr>
                <a:spLocks noChangeArrowheads="1"/>
              </p:cNvSpPr>
              <p:nvPr/>
            </p:nvSpPr>
            <p:spPr bwMode="gray">
              <a:xfrm>
                <a:off x="462" y="1725"/>
                <a:ext cx="1062" cy="1048"/>
              </a:xfrm>
              <a:prstGeom prst="ellipse">
                <a:avLst/>
              </a:prstGeom>
              <a:solidFill>
                <a:srgbClr val="817E00">
                  <a:alpha val="10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</p:grpSp>
      <p:grpSp>
        <p:nvGrpSpPr>
          <p:cNvPr id="20510" name="Group 30"/>
          <p:cNvGrpSpPr>
            <a:grpSpLocks/>
          </p:cNvGrpSpPr>
          <p:nvPr/>
        </p:nvGrpSpPr>
        <p:grpSpPr bwMode="auto">
          <a:xfrm>
            <a:off x="5435108" y="1267801"/>
            <a:ext cx="1858360" cy="1617485"/>
            <a:chOff x="708" y="2203"/>
            <a:chExt cx="751" cy="741"/>
          </a:xfrm>
        </p:grpSpPr>
        <p:sp>
          <p:nvSpPr>
            <p:cNvPr id="20511" name="Oval 31"/>
            <p:cNvSpPr>
              <a:spLocks noChangeArrowheads="1"/>
            </p:cNvSpPr>
            <p:nvPr/>
          </p:nvSpPr>
          <p:spPr bwMode="gray">
            <a:xfrm>
              <a:off x="728" y="2235"/>
              <a:ext cx="716" cy="709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31765"/>
                    <a:invGamma/>
                  </a:schemeClr>
                </a:gs>
              </a:gsLst>
              <a:lin ang="5400000" scaled="1"/>
            </a:gradFill>
            <a:ln w="38100" algn="ctr">
              <a:solidFill>
                <a:srgbClr val="F8F8F8">
                  <a:alpha val="80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pic>
          <p:nvPicPr>
            <p:cNvPr id="20512" name="Picture 32" descr="cir_lighteffect0"/>
            <p:cNvPicPr>
              <a:picLocks noChangeAspect="1" noChangeArrowheads="1"/>
            </p:cNvPicPr>
            <p:nvPr/>
          </p:nvPicPr>
          <p:blipFill>
            <a:blip r:embed="rId2">
              <a:lum bright="18000" contrast="-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708" y="2203"/>
              <a:ext cx="751" cy="6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0513" name="Rectangle 33"/>
          <p:cNvSpPr>
            <a:spLocks noChangeArrowheads="1"/>
          </p:cNvSpPr>
          <p:nvPr/>
        </p:nvSpPr>
        <p:spPr bwMode="gray">
          <a:xfrm>
            <a:off x="5632451" y="1779589"/>
            <a:ext cx="1450975" cy="52322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vi-VN" sz="2800" b="1" dirty="0" smtClean="0">
                <a:solidFill>
                  <a:srgbClr val="F8F8F8"/>
                </a:solidFill>
              </a:rPr>
              <a:t>verb</a:t>
            </a:r>
            <a:endParaRPr lang="en-US" altLang="vi-VN" sz="2800" b="1" dirty="0">
              <a:solidFill>
                <a:srgbClr val="F8F8F8"/>
              </a:solidFill>
            </a:endParaRPr>
          </a:p>
        </p:txBody>
      </p:sp>
      <p:grpSp>
        <p:nvGrpSpPr>
          <p:cNvPr id="20514" name="Group 34"/>
          <p:cNvGrpSpPr>
            <a:grpSpLocks/>
          </p:cNvGrpSpPr>
          <p:nvPr/>
        </p:nvGrpSpPr>
        <p:grpSpPr bwMode="auto">
          <a:xfrm>
            <a:off x="3806477" y="3387725"/>
            <a:ext cx="1851373" cy="1820863"/>
            <a:chOff x="708" y="2203"/>
            <a:chExt cx="751" cy="741"/>
          </a:xfrm>
        </p:grpSpPr>
        <p:sp>
          <p:nvSpPr>
            <p:cNvPr id="20515" name="Oval 35"/>
            <p:cNvSpPr>
              <a:spLocks noChangeArrowheads="1"/>
            </p:cNvSpPr>
            <p:nvPr/>
          </p:nvSpPr>
          <p:spPr bwMode="gray">
            <a:xfrm>
              <a:off x="728" y="2235"/>
              <a:ext cx="716" cy="709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31765"/>
                    <a:invGamma/>
                  </a:schemeClr>
                </a:gs>
              </a:gsLst>
              <a:lin ang="5400000" scaled="1"/>
            </a:gradFill>
            <a:ln w="38100" algn="ctr">
              <a:solidFill>
                <a:srgbClr val="F8F8F8">
                  <a:alpha val="80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pic>
          <p:nvPicPr>
            <p:cNvPr id="20516" name="Picture 36" descr="cir_lighteffect0"/>
            <p:cNvPicPr>
              <a:picLocks noChangeAspect="1" noChangeArrowheads="1"/>
            </p:cNvPicPr>
            <p:nvPr/>
          </p:nvPicPr>
          <p:blipFill>
            <a:blip r:embed="rId2">
              <a:lum bright="18000" contrast="-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708" y="2203"/>
              <a:ext cx="751" cy="6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0517" name="Rectangle 37"/>
          <p:cNvSpPr>
            <a:spLocks noChangeArrowheads="1"/>
          </p:cNvSpPr>
          <p:nvPr/>
        </p:nvSpPr>
        <p:spPr bwMode="gray">
          <a:xfrm>
            <a:off x="3972515" y="4081460"/>
            <a:ext cx="1517333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vi-VN" sz="3000" b="1" dirty="0" smtClean="0">
                <a:solidFill>
                  <a:srgbClr val="F8F8F8"/>
                </a:solidFill>
              </a:rPr>
              <a:t>adverb</a:t>
            </a:r>
            <a:endParaRPr lang="en-US" altLang="vi-VN" sz="3000" b="1" dirty="0">
              <a:solidFill>
                <a:srgbClr val="F8F8F8"/>
              </a:solidFill>
            </a:endParaRPr>
          </a:p>
        </p:txBody>
      </p:sp>
      <p:grpSp>
        <p:nvGrpSpPr>
          <p:cNvPr id="20518" name="Group 38"/>
          <p:cNvGrpSpPr>
            <a:grpSpLocks/>
          </p:cNvGrpSpPr>
          <p:nvPr/>
        </p:nvGrpSpPr>
        <p:grpSpPr bwMode="auto">
          <a:xfrm>
            <a:off x="7316787" y="3757405"/>
            <a:ext cx="1466850" cy="1447800"/>
            <a:chOff x="708" y="2203"/>
            <a:chExt cx="751" cy="741"/>
          </a:xfrm>
        </p:grpSpPr>
        <p:sp>
          <p:nvSpPr>
            <p:cNvPr id="20519" name="Oval 39"/>
            <p:cNvSpPr>
              <a:spLocks noChangeArrowheads="1"/>
            </p:cNvSpPr>
            <p:nvPr/>
          </p:nvSpPr>
          <p:spPr bwMode="gray">
            <a:xfrm>
              <a:off x="728" y="2235"/>
              <a:ext cx="716" cy="709"/>
            </a:xfrm>
            <a:prstGeom prst="ellipse">
              <a:avLst/>
            </a:prstGeom>
            <a:gradFill rotWithShape="1">
              <a:gsLst>
                <a:gs pos="0">
                  <a:srgbClr val="0099CC"/>
                </a:gs>
                <a:gs pos="100000">
                  <a:srgbClr val="0099CC">
                    <a:gamma/>
                    <a:shade val="31765"/>
                    <a:invGamma/>
                  </a:srgbClr>
                </a:gs>
              </a:gsLst>
              <a:lin ang="5400000" scaled="1"/>
            </a:gradFill>
            <a:ln w="38100" algn="ctr">
              <a:solidFill>
                <a:srgbClr val="F8F8F8">
                  <a:alpha val="80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pic>
          <p:nvPicPr>
            <p:cNvPr id="20520" name="Picture 40" descr="cir_lighteffect0"/>
            <p:cNvPicPr>
              <a:picLocks noChangeAspect="1" noChangeArrowheads="1"/>
            </p:cNvPicPr>
            <p:nvPr/>
          </p:nvPicPr>
          <p:blipFill>
            <a:blip r:embed="rId2">
              <a:lum bright="18000" contrast="-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708" y="2203"/>
              <a:ext cx="751" cy="6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0521" name="Group 41"/>
          <p:cNvGrpSpPr>
            <a:grpSpLocks/>
          </p:cNvGrpSpPr>
          <p:nvPr/>
        </p:nvGrpSpPr>
        <p:grpSpPr bwMode="auto">
          <a:xfrm>
            <a:off x="7109754" y="3446461"/>
            <a:ext cx="1795462" cy="1762127"/>
            <a:chOff x="708" y="2203"/>
            <a:chExt cx="751" cy="741"/>
          </a:xfrm>
        </p:grpSpPr>
        <p:sp>
          <p:nvSpPr>
            <p:cNvPr id="20522" name="Oval 42"/>
            <p:cNvSpPr>
              <a:spLocks noChangeArrowheads="1"/>
            </p:cNvSpPr>
            <p:nvPr/>
          </p:nvSpPr>
          <p:spPr bwMode="gray">
            <a:xfrm>
              <a:off x="728" y="2235"/>
              <a:ext cx="716" cy="709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31765"/>
                    <a:invGamma/>
                  </a:schemeClr>
                </a:gs>
              </a:gsLst>
              <a:lin ang="5400000" scaled="1"/>
            </a:gradFill>
            <a:ln w="38100" algn="ctr">
              <a:solidFill>
                <a:srgbClr val="F8F8F8">
                  <a:alpha val="80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pic>
          <p:nvPicPr>
            <p:cNvPr id="20523" name="Picture 43" descr="cir_lighteffect0"/>
            <p:cNvPicPr>
              <a:picLocks noChangeAspect="1" noChangeArrowheads="1"/>
            </p:cNvPicPr>
            <p:nvPr/>
          </p:nvPicPr>
          <p:blipFill>
            <a:blip r:embed="rId2">
              <a:lum bright="18000" contrast="-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708" y="2203"/>
              <a:ext cx="751" cy="6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0524" name="Rectangle 44"/>
          <p:cNvSpPr>
            <a:spLocks noChangeArrowheads="1"/>
          </p:cNvSpPr>
          <p:nvPr/>
        </p:nvSpPr>
        <p:spPr bwMode="gray">
          <a:xfrm>
            <a:off x="7083426" y="3554327"/>
            <a:ext cx="1790097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vi-VN" sz="3200" b="1" dirty="0">
                <a:solidFill>
                  <a:srgbClr val="F8F8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3200" b="1" dirty="0" smtClean="0">
                <a:solidFill>
                  <a:srgbClr val="F8F8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adjective</a:t>
            </a:r>
            <a:endParaRPr lang="en-US" altLang="vi-VN" sz="3200" b="1" dirty="0">
              <a:solidFill>
                <a:srgbClr val="F8F8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40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3" grpId="0" animBg="1"/>
      <p:bldP spid="20517" grpId="0"/>
      <p:bldP spid="205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45" name="AutoShape 17"/>
          <p:cNvSpPr>
            <a:spLocks noChangeArrowheads="1"/>
          </p:cNvSpPr>
          <p:nvPr/>
        </p:nvSpPr>
        <p:spPr bwMode="gray">
          <a:xfrm>
            <a:off x="2514794" y="1858570"/>
            <a:ext cx="8087151" cy="1240672"/>
          </a:xfrm>
          <a:prstGeom prst="roundRect">
            <a:avLst>
              <a:gd name="adj" fmla="val 11505"/>
            </a:avLst>
          </a:prstGeom>
          <a:gradFill rotWithShape="1">
            <a:gsLst>
              <a:gs pos="0">
                <a:srgbClr val="CCFF99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vi-VN"/>
          </a:p>
        </p:txBody>
      </p:sp>
      <p:sp>
        <p:nvSpPr>
          <p:cNvPr id="22547" name="AutoShape 19"/>
          <p:cNvSpPr>
            <a:spLocks noChangeArrowheads="1"/>
          </p:cNvSpPr>
          <p:nvPr/>
        </p:nvSpPr>
        <p:spPr bwMode="gray">
          <a:xfrm>
            <a:off x="2349996" y="4307022"/>
            <a:ext cx="8106657" cy="1309903"/>
          </a:xfrm>
          <a:prstGeom prst="roundRect">
            <a:avLst>
              <a:gd name="adj" fmla="val 11505"/>
            </a:avLst>
          </a:prstGeom>
          <a:gradFill>
            <a:gsLst>
              <a:gs pos="0">
                <a:srgbClr val="92D050"/>
              </a:gs>
              <a:gs pos="100000">
                <a:schemeClr val="bg1"/>
              </a:gs>
            </a:gsLst>
            <a:lin ang="0" scaled="1"/>
          </a:gradFill>
          <a:ln>
            <a:solidFill>
              <a:srgbClr val="CCFF99"/>
            </a:soli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extLst/>
        </p:spPr>
        <p:txBody>
          <a:bodyPr wrap="none" anchor="ctr"/>
          <a:lstStyle/>
          <a:p>
            <a:endParaRPr lang="vi-VN"/>
          </a:p>
        </p:txBody>
      </p:sp>
      <p:sp>
        <p:nvSpPr>
          <p:cNvPr id="22546" name="Text Box 18"/>
          <p:cNvSpPr txBox="1">
            <a:spLocks noChangeArrowheads="1"/>
          </p:cNvSpPr>
          <p:nvPr/>
        </p:nvSpPr>
        <p:spPr bwMode="gray">
          <a:xfrm>
            <a:off x="3178895" y="1916832"/>
            <a:ext cx="7277757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vi-VN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                                    .</a:t>
            </a:r>
            <a:endParaRPr lang="en-US" altLang="vi-VN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vi-VN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adverb </a:t>
            </a:r>
            <a:r>
              <a:rPr lang="en-US" altLang="vi-V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elegantly</a:t>
            </a:r>
            <a:r>
              <a:rPr lang="en-US" alt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modifies the verb </a:t>
            </a:r>
            <a:r>
              <a:rPr lang="en-US" altLang="vi-VN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walks</a:t>
            </a:r>
            <a:endParaRPr lang="en-US" altLang="vi-VN" sz="2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en-US" altLang="vi-VN" sz="2800" b="1" dirty="0">
              <a:solidFill>
                <a:srgbClr val="000000"/>
              </a:solidFill>
            </a:endParaRPr>
          </a:p>
        </p:txBody>
      </p:sp>
      <p:sp>
        <p:nvSpPr>
          <p:cNvPr id="22550" name="AutoShape 22"/>
          <p:cNvSpPr>
            <a:spLocks noChangeArrowheads="1"/>
          </p:cNvSpPr>
          <p:nvPr/>
        </p:nvSpPr>
        <p:spPr bwMode="white">
          <a:xfrm>
            <a:off x="2546981" y="2634273"/>
            <a:ext cx="533400" cy="381000"/>
          </a:xfrm>
          <a:prstGeom prst="rightArrow">
            <a:avLst>
              <a:gd name="adj1" fmla="val 50000"/>
              <a:gd name="adj2" fmla="val 5833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22551" name="AutoShape 23"/>
          <p:cNvSpPr>
            <a:spLocks noChangeArrowheads="1"/>
          </p:cNvSpPr>
          <p:nvPr/>
        </p:nvSpPr>
        <p:spPr bwMode="white">
          <a:xfrm>
            <a:off x="2408648" y="5219238"/>
            <a:ext cx="533400" cy="381000"/>
          </a:xfrm>
          <a:prstGeom prst="rightArrow">
            <a:avLst>
              <a:gd name="adj1" fmla="val 50000"/>
              <a:gd name="adj2" fmla="val 5833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vi-VN" dirty="0" smtClean="0"/>
              <a:t>a. Adverb modifying verb:</a:t>
            </a:r>
            <a:endParaRPr lang="en-US" altLang="vi-VN" dirty="0"/>
          </a:p>
        </p:txBody>
      </p:sp>
      <p:sp>
        <p:nvSpPr>
          <p:cNvPr id="26" name="Text Box 20"/>
          <p:cNvSpPr txBox="1">
            <a:spLocks noChangeArrowheads="1"/>
          </p:cNvSpPr>
          <p:nvPr/>
        </p:nvSpPr>
        <p:spPr bwMode="gray">
          <a:xfrm>
            <a:off x="3183419" y="4466056"/>
            <a:ext cx="5872951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vi-VN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</a:t>
            </a:r>
          </a:p>
          <a:p>
            <a:pPr>
              <a:spcBef>
                <a:spcPct val="50000"/>
              </a:spcBef>
            </a:pPr>
            <a:r>
              <a:rPr lang="en-US" altLang="vi-VN" sz="2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altLang="vi-VN" sz="28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adverb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fast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modifies </a:t>
            </a:r>
            <a:r>
              <a:rPr lang="en-US" sz="2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verb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runs</a:t>
            </a:r>
            <a:endParaRPr lang="en-US" altLang="vi-VN" sz="28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078188" y="1916832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vi-VN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walks</a:t>
            </a:r>
            <a:endParaRPr lang="vi-VN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5373269" y="1916832"/>
            <a:ext cx="16454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vi-VN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elegantly</a:t>
            </a:r>
            <a:endParaRPr lang="vi-VN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837828" y="3965895"/>
            <a:ext cx="1029426" cy="500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vi-VN" dirty="0"/>
          </a:p>
        </p:txBody>
      </p:sp>
      <p:sp>
        <p:nvSpPr>
          <p:cNvPr id="4" name="TextBox 3"/>
          <p:cNvSpPr txBox="1"/>
          <p:nvPr/>
        </p:nvSpPr>
        <p:spPr>
          <a:xfrm>
            <a:off x="4058910" y="4466056"/>
            <a:ext cx="9778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vi-VN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runs</a:t>
            </a:r>
            <a:endParaRPr lang="vi-VN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5183790" y="4466056"/>
            <a:ext cx="936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vi-VN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fast .</a:t>
            </a:r>
            <a:endParaRPr lang="vi-VN" sz="2800" dirty="0"/>
          </a:p>
        </p:txBody>
      </p:sp>
      <p:sp>
        <p:nvSpPr>
          <p:cNvPr id="6" name="Curved Down Arrow 5"/>
          <p:cNvSpPr/>
          <p:nvPr/>
        </p:nvSpPr>
        <p:spPr>
          <a:xfrm flipH="1">
            <a:off x="4643730" y="1454518"/>
            <a:ext cx="1476164" cy="38537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15" name="Curved Down Arrow 14"/>
          <p:cNvSpPr/>
          <p:nvPr/>
        </p:nvSpPr>
        <p:spPr>
          <a:xfrm flipH="1">
            <a:off x="4260740" y="4114337"/>
            <a:ext cx="1476164" cy="38537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036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25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2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225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22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366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366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00CC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00CC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22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5" grpId="0" animBg="1"/>
      <p:bldP spid="22547" grpId="0" animBg="1"/>
      <p:bldP spid="22550" grpId="0" animBg="1"/>
      <p:bldP spid="22551" grpId="0" animBg="1"/>
      <p:bldP spid="2" grpId="0"/>
      <p:bldP spid="2" grpId="1"/>
      <p:bldP spid="10" grpId="0"/>
      <p:bldP spid="10" grpId="1"/>
      <p:bldP spid="4" grpId="0"/>
      <p:bldP spid="4" grpId="1"/>
      <p:bldP spid="5" grpId="0"/>
      <p:bldP spid="5" grpId="1"/>
      <p:bldP spid="6" grpId="0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40" name="AutoShape 12"/>
          <p:cNvSpPr>
            <a:spLocks noChangeArrowheads="1"/>
          </p:cNvSpPr>
          <p:nvPr/>
        </p:nvSpPr>
        <p:spPr bwMode="gray">
          <a:xfrm>
            <a:off x="2133972" y="1726785"/>
            <a:ext cx="8784976" cy="1296372"/>
          </a:xfrm>
          <a:prstGeom prst="roundRect">
            <a:avLst>
              <a:gd name="adj" fmla="val 11505"/>
            </a:avLst>
          </a:prstGeom>
          <a:gradFill rotWithShape="1">
            <a:gsLst>
              <a:gs pos="0">
                <a:srgbClr val="FF99FF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vi-VN"/>
          </a:p>
        </p:txBody>
      </p:sp>
      <p:sp>
        <p:nvSpPr>
          <p:cNvPr id="22547" name="AutoShape 19"/>
          <p:cNvSpPr>
            <a:spLocks noChangeArrowheads="1"/>
          </p:cNvSpPr>
          <p:nvPr/>
        </p:nvSpPr>
        <p:spPr bwMode="gray">
          <a:xfrm>
            <a:off x="1828817" y="4944436"/>
            <a:ext cx="8734338" cy="1309903"/>
          </a:xfrm>
          <a:prstGeom prst="roundRect">
            <a:avLst>
              <a:gd name="adj" fmla="val 11505"/>
            </a:avLst>
          </a:prstGeom>
          <a:gradFill rotWithShape="1">
            <a:gsLst>
              <a:gs pos="0">
                <a:srgbClr val="FF99FF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vi-VN"/>
          </a:p>
        </p:txBody>
      </p:sp>
      <p:sp>
        <p:nvSpPr>
          <p:cNvPr id="22542" name="Text Box 14"/>
          <p:cNvSpPr txBox="1">
            <a:spLocks noChangeArrowheads="1"/>
          </p:cNvSpPr>
          <p:nvPr/>
        </p:nvSpPr>
        <p:spPr bwMode="gray">
          <a:xfrm>
            <a:off x="2878506" y="1661697"/>
            <a:ext cx="8025029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  is</a:t>
            </a:r>
            <a:r>
              <a:rPr lang="en-US" sz="3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49" name="AutoShape 21"/>
          <p:cNvSpPr>
            <a:spLocks noChangeArrowheads="1"/>
          </p:cNvSpPr>
          <p:nvPr/>
        </p:nvSpPr>
        <p:spPr bwMode="white">
          <a:xfrm>
            <a:off x="2148566" y="2553437"/>
            <a:ext cx="533400" cy="381000"/>
          </a:xfrm>
          <a:prstGeom prst="rightArrow">
            <a:avLst>
              <a:gd name="adj1" fmla="val 50000"/>
              <a:gd name="adj2" fmla="val 58333"/>
            </a:avLst>
          </a:prstGeom>
          <a:solidFill>
            <a:srgbClr val="0070C0"/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vi-VN"/>
          </a:p>
        </p:txBody>
      </p:sp>
      <p:sp>
        <p:nvSpPr>
          <p:cNvPr id="22551" name="AutoShape 23"/>
          <p:cNvSpPr>
            <a:spLocks noChangeArrowheads="1"/>
          </p:cNvSpPr>
          <p:nvPr/>
        </p:nvSpPr>
        <p:spPr bwMode="white">
          <a:xfrm>
            <a:off x="1881866" y="5785019"/>
            <a:ext cx="533400" cy="381000"/>
          </a:xfrm>
          <a:prstGeom prst="rightArrow">
            <a:avLst>
              <a:gd name="adj1" fmla="val 50000"/>
              <a:gd name="adj2" fmla="val 58333"/>
            </a:avLst>
          </a:prstGeom>
          <a:solidFill>
            <a:srgbClr val="0070C0"/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vi-VN"/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1065605" y="217834"/>
            <a:ext cx="10157354" cy="852512"/>
          </a:xfrm>
        </p:spPr>
        <p:txBody>
          <a:bodyPr/>
          <a:lstStyle/>
          <a:p>
            <a:r>
              <a:rPr lang="en-US" altLang="vi-VN" dirty="0" smtClean="0"/>
              <a:t>b. Adverb modifying adjective:</a:t>
            </a:r>
            <a:endParaRPr lang="en-US" altLang="vi-VN" dirty="0"/>
          </a:p>
        </p:txBody>
      </p:sp>
      <p:sp>
        <p:nvSpPr>
          <p:cNvPr id="13" name="Text Box 14"/>
          <p:cNvSpPr txBox="1">
            <a:spLocks noChangeArrowheads="1"/>
          </p:cNvSpPr>
          <p:nvPr/>
        </p:nvSpPr>
        <p:spPr bwMode="gray">
          <a:xfrm>
            <a:off x="2700521" y="4944436"/>
            <a:ext cx="8380998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vi-VN" sz="3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 girl is                                  </a:t>
            </a:r>
            <a:r>
              <a:rPr lang="en-US" altLang="vi-VN" sz="3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934172" y="1812720"/>
            <a:ext cx="136815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really</a:t>
            </a:r>
            <a:endParaRPr lang="vi-VN" sz="3000" b="1" dirty="0">
              <a:solidFill>
                <a:srgbClr val="7030A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958076" y="1820722"/>
            <a:ext cx="11862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funny</a:t>
            </a:r>
            <a:endParaRPr lang="vi-VN" sz="3000" b="1" dirty="0">
              <a:solidFill>
                <a:srgbClr val="7030A0"/>
              </a:solidFill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5950396" y="1070346"/>
            <a:ext cx="1728192" cy="703408"/>
          </a:xfrm>
          <a:prstGeom prst="cloudCallout">
            <a:avLst>
              <a:gd name="adj1" fmla="val -40610"/>
              <a:gd name="adj2" fmla="val 673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" name="TextBox 4"/>
          <p:cNvSpPr txBox="1"/>
          <p:nvPr/>
        </p:nvSpPr>
        <p:spPr>
          <a:xfrm>
            <a:off x="6355291" y="1057152"/>
            <a:ext cx="10714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</a:t>
            </a:r>
            <a:endParaRPr lang="vi-VN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loud Callout 5"/>
          <p:cNvSpPr/>
          <p:nvPr/>
        </p:nvSpPr>
        <p:spPr>
          <a:xfrm>
            <a:off x="2725449" y="952798"/>
            <a:ext cx="1759085" cy="812240"/>
          </a:xfrm>
          <a:prstGeom prst="cloudCallout">
            <a:avLst>
              <a:gd name="adj1" fmla="val 30484"/>
              <a:gd name="adj2" fmla="val 69939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TextBox 13"/>
          <p:cNvSpPr txBox="1"/>
          <p:nvPr/>
        </p:nvSpPr>
        <p:spPr>
          <a:xfrm>
            <a:off x="3142084" y="986355"/>
            <a:ext cx="10714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</a:t>
            </a:r>
            <a:endParaRPr lang="vi-VN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998068" y="2533559"/>
            <a:ext cx="756508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adverb </a:t>
            </a: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really</a:t>
            </a:r>
            <a:r>
              <a:rPr lang="en-US" sz="3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modifies the adjective </a:t>
            </a: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funny</a:t>
            </a:r>
            <a:endParaRPr lang="vi-VN" sz="3000" dirty="0"/>
          </a:p>
        </p:txBody>
      </p:sp>
      <p:sp>
        <p:nvSpPr>
          <p:cNvPr id="16" name="TextBox 15"/>
          <p:cNvSpPr txBox="1"/>
          <p:nvPr/>
        </p:nvSpPr>
        <p:spPr>
          <a:xfrm>
            <a:off x="2468315" y="5639128"/>
            <a:ext cx="8202185" cy="1394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adverb </a:t>
            </a:r>
            <a:r>
              <a:rPr lang="en-US" sz="3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amazingly</a:t>
            </a:r>
            <a:r>
              <a:rPr lang="en-US" sz="3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modifies the adjective </a:t>
            </a:r>
            <a:r>
              <a:rPr lang="en-US" sz="3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smart</a:t>
            </a:r>
          </a:p>
          <a:p>
            <a:pPr>
              <a:lnSpc>
                <a:spcPct val="150000"/>
              </a:lnSpc>
            </a:pP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51079" y="5068998"/>
            <a:ext cx="187538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amazingly</a:t>
            </a:r>
            <a:endParaRPr lang="vi-VN" sz="3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355291" y="5077064"/>
            <a:ext cx="180019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smart</a:t>
            </a:r>
            <a:endParaRPr lang="vi-VN" sz="3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Cloud Callout 18"/>
          <p:cNvSpPr/>
          <p:nvPr/>
        </p:nvSpPr>
        <p:spPr>
          <a:xfrm>
            <a:off x="7249910" y="4189560"/>
            <a:ext cx="1728192" cy="703408"/>
          </a:xfrm>
          <a:prstGeom prst="cloudCallout">
            <a:avLst>
              <a:gd name="adj1" fmla="val -40610"/>
              <a:gd name="adj2" fmla="val 673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0" name="TextBox 19"/>
          <p:cNvSpPr txBox="1"/>
          <p:nvPr/>
        </p:nvSpPr>
        <p:spPr>
          <a:xfrm>
            <a:off x="7678588" y="4189560"/>
            <a:ext cx="10714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</a:t>
            </a:r>
            <a:endParaRPr lang="vi-VN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Cloud Callout 20"/>
          <p:cNvSpPr/>
          <p:nvPr/>
        </p:nvSpPr>
        <p:spPr>
          <a:xfrm>
            <a:off x="3738705" y="4106462"/>
            <a:ext cx="1759085" cy="812240"/>
          </a:xfrm>
          <a:prstGeom prst="cloudCallout">
            <a:avLst>
              <a:gd name="adj1" fmla="val 30484"/>
              <a:gd name="adj2" fmla="val 69939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2" name="TextBox 21"/>
          <p:cNvSpPr txBox="1"/>
          <p:nvPr/>
        </p:nvSpPr>
        <p:spPr>
          <a:xfrm>
            <a:off x="4231177" y="4158639"/>
            <a:ext cx="10714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</a:t>
            </a:r>
            <a:endParaRPr lang="vi-VN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543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25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2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2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22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0" grpId="0" animBg="1"/>
      <p:bldP spid="22547" grpId="0" animBg="1"/>
      <p:bldP spid="22549" grpId="0" animBg="1"/>
      <p:bldP spid="22551" grpId="0" animBg="1"/>
      <p:bldP spid="13" grpId="0"/>
      <p:bldP spid="2" grpId="0"/>
      <p:bldP spid="4" grpId="0"/>
      <p:bldP spid="3" grpId="0" animBg="1"/>
      <p:bldP spid="5" grpId="0"/>
      <p:bldP spid="6" grpId="0" animBg="1"/>
      <p:bldP spid="14" grpId="0"/>
      <p:bldP spid="7" grpId="0"/>
      <p:bldP spid="16" grpId="0"/>
      <p:bldP spid="8" grpId="0"/>
      <p:bldP spid="18" grpId="0"/>
      <p:bldP spid="19" grpId="0" animBg="1"/>
      <p:bldP spid="20" grpId="0"/>
      <p:bldP spid="21" grpId="0" animBg="1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40" name="AutoShape 12"/>
          <p:cNvSpPr>
            <a:spLocks noChangeArrowheads="1"/>
          </p:cNvSpPr>
          <p:nvPr/>
        </p:nvSpPr>
        <p:spPr bwMode="gray">
          <a:xfrm>
            <a:off x="2797640" y="1726785"/>
            <a:ext cx="8121308" cy="1296372"/>
          </a:xfrm>
          <a:prstGeom prst="roundRect">
            <a:avLst>
              <a:gd name="adj" fmla="val 11505"/>
            </a:avLst>
          </a:prstGeom>
          <a:gradFill rotWithShape="1">
            <a:gsLst>
              <a:gs pos="0">
                <a:srgbClr val="00B0F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vi-VN"/>
          </a:p>
        </p:txBody>
      </p:sp>
      <p:sp>
        <p:nvSpPr>
          <p:cNvPr id="22545" name="AutoShape 17"/>
          <p:cNvSpPr>
            <a:spLocks noChangeArrowheads="1"/>
          </p:cNvSpPr>
          <p:nvPr/>
        </p:nvSpPr>
        <p:spPr bwMode="gray">
          <a:xfrm>
            <a:off x="2766439" y="5094654"/>
            <a:ext cx="8656565" cy="1240672"/>
          </a:xfrm>
          <a:prstGeom prst="roundRect">
            <a:avLst>
              <a:gd name="adj" fmla="val 11505"/>
            </a:avLst>
          </a:prstGeom>
          <a:gradFill rotWithShape="1">
            <a:gsLst>
              <a:gs pos="0">
                <a:srgbClr val="00B0F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vi-VN"/>
          </a:p>
        </p:txBody>
      </p:sp>
      <p:sp>
        <p:nvSpPr>
          <p:cNvPr id="22542" name="Text Box 14"/>
          <p:cNvSpPr txBox="1">
            <a:spLocks noChangeArrowheads="1"/>
          </p:cNvSpPr>
          <p:nvPr/>
        </p:nvSpPr>
        <p:spPr bwMode="gray">
          <a:xfrm>
            <a:off x="3331039" y="1807278"/>
            <a:ext cx="7371885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whisper very softly to each other.</a:t>
            </a:r>
            <a:b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46" name="Text Box 18"/>
          <p:cNvSpPr txBox="1">
            <a:spLocks noChangeArrowheads="1"/>
          </p:cNvSpPr>
          <p:nvPr/>
        </p:nvSpPr>
        <p:spPr bwMode="gray">
          <a:xfrm>
            <a:off x="3574132" y="5165229"/>
            <a:ext cx="7466196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vi-VN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grows extremely slowly.</a:t>
            </a:r>
            <a:endParaRPr lang="en-US" altLang="vi-VN" sz="32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en-US" altLang="vi-VN" sz="32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en-US" altLang="vi-VN" sz="3200" b="1" dirty="0">
              <a:solidFill>
                <a:srgbClr val="000000"/>
              </a:solidFill>
            </a:endParaRPr>
          </a:p>
        </p:txBody>
      </p:sp>
      <p:sp>
        <p:nvSpPr>
          <p:cNvPr id="22549" name="AutoShape 21"/>
          <p:cNvSpPr>
            <a:spLocks noChangeArrowheads="1"/>
          </p:cNvSpPr>
          <p:nvPr/>
        </p:nvSpPr>
        <p:spPr bwMode="white">
          <a:xfrm>
            <a:off x="2797640" y="2640011"/>
            <a:ext cx="533400" cy="381000"/>
          </a:xfrm>
          <a:prstGeom prst="rightArrow">
            <a:avLst>
              <a:gd name="adj1" fmla="val 50000"/>
              <a:gd name="adj2" fmla="val 5833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22550" name="AutoShape 22"/>
          <p:cNvSpPr>
            <a:spLocks noChangeArrowheads="1"/>
          </p:cNvSpPr>
          <p:nvPr/>
        </p:nvSpPr>
        <p:spPr bwMode="white">
          <a:xfrm>
            <a:off x="2853994" y="6003885"/>
            <a:ext cx="533400" cy="381000"/>
          </a:xfrm>
          <a:prstGeom prst="rightArrow">
            <a:avLst>
              <a:gd name="adj1" fmla="val 50000"/>
              <a:gd name="adj2" fmla="val 5833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1125860" y="-447486"/>
            <a:ext cx="10157354" cy="1397000"/>
          </a:xfrm>
        </p:spPr>
        <p:txBody>
          <a:bodyPr/>
          <a:lstStyle/>
          <a:p>
            <a:r>
              <a:rPr lang="en-US" altLang="vi-VN" dirty="0" smtClean="0"/>
              <a:t>c. Adverb modifying adverb:</a:t>
            </a:r>
            <a:endParaRPr lang="en-US" altLang="vi-VN" dirty="0"/>
          </a:p>
        </p:txBody>
      </p:sp>
      <p:sp>
        <p:nvSpPr>
          <p:cNvPr id="3" name="TextBox 2"/>
          <p:cNvSpPr txBox="1"/>
          <p:nvPr/>
        </p:nvSpPr>
        <p:spPr>
          <a:xfrm>
            <a:off x="3387394" y="2483569"/>
            <a:ext cx="71287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adverb </a:t>
            </a: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very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modifies the adverb </a:t>
            </a: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softly</a:t>
            </a:r>
            <a:endParaRPr lang="vi-VN" sz="3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Oval Callout 3"/>
          <p:cNvSpPr/>
          <p:nvPr/>
        </p:nvSpPr>
        <p:spPr>
          <a:xfrm>
            <a:off x="6958508" y="949514"/>
            <a:ext cx="1872208" cy="535270"/>
          </a:xfrm>
          <a:prstGeom prst="wedgeEllipseCallout">
            <a:avLst>
              <a:gd name="adj1" fmla="val -50138"/>
              <a:gd name="adj2" fmla="val 129711"/>
            </a:avLst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" name="TextBox 4"/>
          <p:cNvSpPr txBox="1"/>
          <p:nvPr/>
        </p:nvSpPr>
        <p:spPr>
          <a:xfrm>
            <a:off x="7332282" y="834779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ADV</a:t>
            </a:r>
            <a:endParaRPr lang="vi-V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Oval Callout 14"/>
          <p:cNvSpPr/>
          <p:nvPr/>
        </p:nvSpPr>
        <p:spPr>
          <a:xfrm>
            <a:off x="3963309" y="933863"/>
            <a:ext cx="1872208" cy="535270"/>
          </a:xfrm>
          <a:prstGeom prst="wedgeEllipseCallout">
            <a:avLst>
              <a:gd name="adj1" fmla="val 41939"/>
              <a:gd name="adj2" fmla="val 126911"/>
            </a:avLst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/>
          <p:cNvSpPr txBox="1"/>
          <p:nvPr/>
        </p:nvSpPr>
        <p:spPr>
          <a:xfrm>
            <a:off x="4323349" y="916936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ADV</a:t>
            </a:r>
            <a:endParaRPr lang="vi-V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574132" y="5765666"/>
            <a:ext cx="806597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vi-VN" sz="3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adverb </a:t>
            </a:r>
            <a:r>
              <a:rPr lang="en-US" altLang="vi-VN" sz="3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extremely</a:t>
            </a:r>
            <a:r>
              <a:rPr lang="en-US" altLang="vi-VN" sz="3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modifies the adverb </a:t>
            </a:r>
            <a:r>
              <a:rPr lang="en-US" altLang="vi-VN" sz="3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slowly</a:t>
            </a:r>
            <a:endParaRPr lang="vi-VN" sz="3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Oval Callout 17"/>
          <p:cNvSpPr/>
          <p:nvPr/>
        </p:nvSpPr>
        <p:spPr>
          <a:xfrm>
            <a:off x="7750596" y="4223878"/>
            <a:ext cx="1872208" cy="535270"/>
          </a:xfrm>
          <a:prstGeom prst="wedgeEllipseCallout">
            <a:avLst>
              <a:gd name="adj1" fmla="val -50138"/>
              <a:gd name="adj2" fmla="val 129711"/>
            </a:avLst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9" name="TextBox 18"/>
          <p:cNvSpPr txBox="1"/>
          <p:nvPr/>
        </p:nvSpPr>
        <p:spPr>
          <a:xfrm>
            <a:off x="8110636" y="4174373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ADV</a:t>
            </a:r>
            <a:endParaRPr lang="vi-V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Oval Callout 19"/>
          <p:cNvSpPr/>
          <p:nvPr/>
        </p:nvSpPr>
        <p:spPr>
          <a:xfrm>
            <a:off x="4049616" y="4202648"/>
            <a:ext cx="1872208" cy="535270"/>
          </a:xfrm>
          <a:prstGeom prst="wedgeEllipseCallout">
            <a:avLst>
              <a:gd name="adj1" fmla="val 41939"/>
              <a:gd name="adj2" fmla="val 126911"/>
            </a:avLst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1" name="TextBox 20"/>
          <p:cNvSpPr txBox="1"/>
          <p:nvPr/>
        </p:nvSpPr>
        <p:spPr>
          <a:xfrm>
            <a:off x="4510236" y="4253651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ADV</a:t>
            </a:r>
            <a:endParaRPr lang="vi-V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828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2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22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22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22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0" grpId="0" animBg="1"/>
      <p:bldP spid="22545" grpId="0" animBg="1"/>
      <p:bldP spid="22542" grpId="0"/>
      <p:bldP spid="22546" grpId="0"/>
      <p:bldP spid="22549" grpId="0" animBg="1"/>
      <p:bldP spid="22550" grpId="0" animBg="1"/>
      <p:bldP spid="3" grpId="0"/>
      <p:bldP spid="4" grpId="0" animBg="1"/>
      <p:bldP spid="5" grpId="0"/>
      <p:bldP spid="15" grpId="0" animBg="1"/>
      <p:bldP spid="16" grpId="0"/>
      <p:bldP spid="17" grpId="0"/>
      <p:bldP spid="18" grpId="0" animBg="1"/>
      <p:bldP spid="19" grpId="0"/>
      <p:bldP spid="20" grpId="0" animBg="1"/>
      <p:bldP spid="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820" y="476672"/>
            <a:ext cx="10508843" cy="1397000"/>
          </a:xfrm>
        </p:spPr>
        <p:txBody>
          <a:bodyPr>
            <a:normAutofit/>
          </a:bodyPr>
          <a:lstStyle/>
          <a:p>
            <a:r>
              <a:rPr lang="en-US" dirty="0" smtClean="0"/>
              <a:t>Make sentences on your own using suggested vocabulary below to describe someone in class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820" y="2132856"/>
            <a:ext cx="10157354" cy="23042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000" b="1" dirty="0" smtClean="0">
                <a:solidFill>
                  <a:srgbClr val="FF0000"/>
                </a:solidFill>
              </a:rPr>
              <a:t>Adjectives:</a:t>
            </a:r>
            <a:r>
              <a:rPr lang="en-US" sz="3000" dirty="0" smtClean="0"/>
              <a:t>  </a:t>
            </a:r>
            <a:r>
              <a:rPr lang="en-US" sz="3000" dirty="0" smtClean="0">
                <a:solidFill>
                  <a:srgbClr val="000099"/>
                </a:solidFill>
              </a:rPr>
              <a:t>handsome, hard-working, strong, fast, talkative, tall, fat, responsible, etc.</a:t>
            </a:r>
          </a:p>
          <a:p>
            <a:pPr marL="0" indent="0">
              <a:buNone/>
            </a:pPr>
            <a:r>
              <a:rPr lang="en-US" sz="3000" b="1" dirty="0" smtClean="0">
                <a:solidFill>
                  <a:srgbClr val="FF0000"/>
                </a:solidFill>
              </a:rPr>
              <a:t>Adverbs:</a:t>
            </a:r>
            <a:r>
              <a:rPr lang="en-US" sz="3000" dirty="0" smtClean="0"/>
              <a:t> very, really, fast, hard, lazily, extremely, amazingly, etc.</a:t>
            </a:r>
            <a:endParaRPr lang="vi-VN" sz="3000" dirty="0"/>
          </a:p>
        </p:txBody>
      </p:sp>
      <p:sp>
        <p:nvSpPr>
          <p:cNvPr id="4" name="TextBox 3"/>
          <p:cNvSpPr txBox="1"/>
          <p:nvPr/>
        </p:nvSpPr>
        <p:spPr>
          <a:xfrm>
            <a:off x="909836" y="4443573"/>
            <a:ext cx="993926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Our class president is really handsome and responsible.</a:t>
            </a:r>
            <a:endParaRPr lang="vi-VN" sz="4400" dirty="0"/>
          </a:p>
        </p:txBody>
      </p:sp>
      <p:sp>
        <p:nvSpPr>
          <p:cNvPr id="5" name="4-Point Star 4"/>
          <p:cNvSpPr/>
          <p:nvPr/>
        </p:nvSpPr>
        <p:spPr>
          <a:xfrm>
            <a:off x="427977" y="4480291"/>
            <a:ext cx="432048" cy="432048"/>
          </a:xfrm>
          <a:prstGeom prst="star4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826958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WORD ORDER</a:t>
            </a:r>
            <a:endParaRPr lang="en-US" b="1" dirty="0">
              <a:solidFill>
                <a:srgbClr val="FF0000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1100514" y="1700808"/>
            <a:ext cx="8698833" cy="1319175"/>
            <a:chOff x="0" y="5224"/>
            <a:chExt cx="4057794" cy="1319175"/>
          </a:xfrm>
        </p:grpSpPr>
        <p:sp>
          <p:nvSpPr>
            <p:cNvPr id="6" name="Rounded Rectangle 5"/>
            <p:cNvSpPr/>
            <p:nvPr/>
          </p:nvSpPr>
          <p:spPr>
            <a:xfrm>
              <a:off x="0" y="5224"/>
              <a:ext cx="4057794" cy="1319175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Rounded Rectangle 4"/>
            <p:cNvSpPr txBox="1"/>
            <p:nvPr/>
          </p:nvSpPr>
          <p:spPr>
            <a:xfrm>
              <a:off x="64398" y="69621"/>
              <a:ext cx="3993396" cy="119038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09550" tIns="209550" rIns="209550" bIns="209550" numCol="1" spcCol="1270" anchor="ctr" anchorCtr="0">
              <a:noAutofit/>
            </a:bodyPr>
            <a:lstStyle/>
            <a:p>
              <a:pPr lvl="0" algn="l" defTabSz="2444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2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ENOUGH  AND ADJECTIVES/ADVERBS</a:t>
              </a:r>
              <a:endParaRPr lang="en-US" sz="3200" kern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117309" y="3212976"/>
            <a:ext cx="9297583" cy="1319175"/>
            <a:chOff x="0" y="5224"/>
            <a:chExt cx="5329662" cy="1319175"/>
          </a:xfrm>
        </p:grpSpPr>
        <p:sp>
          <p:nvSpPr>
            <p:cNvPr id="9" name="Rounded Rectangle 8"/>
            <p:cNvSpPr/>
            <p:nvPr/>
          </p:nvSpPr>
          <p:spPr>
            <a:xfrm>
              <a:off x="0" y="5224"/>
              <a:ext cx="4976813" cy="1319175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Rounded Rectangle 4"/>
            <p:cNvSpPr txBox="1"/>
            <p:nvPr/>
          </p:nvSpPr>
          <p:spPr>
            <a:xfrm>
              <a:off x="64398" y="69621"/>
              <a:ext cx="5265264" cy="119038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09550" tIns="209550" rIns="209550" bIns="209550" numCol="1" spcCol="1270" anchor="ctr" anchorCtr="0">
              <a:noAutofit/>
            </a:bodyPr>
            <a:lstStyle/>
            <a:p>
              <a:pPr lvl="0" algn="l" defTabSz="2444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2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WORDS ENDING –THING-ONE-WHERE AND ADJECTIVES</a:t>
              </a:r>
              <a:endParaRPr lang="en-US" sz="3200" kern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1152106" y="4952752"/>
            <a:ext cx="8295388" cy="1319175"/>
            <a:chOff x="0" y="5224"/>
            <a:chExt cx="4976813" cy="1319175"/>
          </a:xfrm>
        </p:grpSpPr>
        <p:sp>
          <p:nvSpPr>
            <p:cNvPr id="12" name="Rounded Rectangle 11"/>
            <p:cNvSpPr/>
            <p:nvPr/>
          </p:nvSpPr>
          <p:spPr>
            <a:xfrm>
              <a:off x="0" y="5224"/>
              <a:ext cx="4976813" cy="1319175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Rounded Rectangle 4"/>
            <p:cNvSpPr txBox="1"/>
            <p:nvPr/>
          </p:nvSpPr>
          <p:spPr>
            <a:xfrm>
              <a:off x="64397" y="69621"/>
              <a:ext cx="4848019" cy="119038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09550" tIns="209550" rIns="209550" bIns="209550" numCol="1" spcCol="1270" anchor="ctr" anchorCtr="0">
              <a:noAutofit/>
            </a:bodyPr>
            <a:lstStyle/>
            <a:p>
              <a:pPr lvl="0" algn="l" defTabSz="2444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2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INDIRECT QUESTIONS</a:t>
              </a:r>
              <a:endParaRPr lang="en-US" sz="3200" kern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3357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1117309" y="76200"/>
            <a:ext cx="10737742" cy="1397000"/>
          </a:xfrm>
        </p:spPr>
        <p:txBody>
          <a:bodyPr>
            <a:normAutofit/>
          </a:bodyPr>
          <a:lstStyle/>
          <a:p>
            <a:pPr lvl="0"/>
            <a:r>
              <a:rPr lang="en-US" altLang="vi-VN" b="1" dirty="0" smtClean="0">
                <a:solidFill>
                  <a:srgbClr val="FF0000"/>
                </a:solidFill>
              </a:rPr>
              <a:t>1.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ENOUGH  AND ADJECTIVES/ADVERBS</a:t>
            </a:r>
            <a:b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vi-VN" b="1" dirty="0" smtClean="0">
                <a:solidFill>
                  <a:srgbClr val="FF0000"/>
                </a:solidFill>
              </a:rPr>
              <a:t> </a:t>
            </a:r>
            <a:endParaRPr lang="en-US" altLang="vi-VN" b="1" dirty="0">
              <a:solidFill>
                <a:srgbClr val="FF0000"/>
              </a:solidFill>
            </a:endParaRPr>
          </a:p>
        </p:txBody>
      </p:sp>
      <p:sp>
        <p:nvSpPr>
          <p:cNvPr id="59395" name="AutoShape 3"/>
          <p:cNvSpPr>
            <a:spLocks noChangeArrowheads="1"/>
          </p:cNvSpPr>
          <p:nvPr/>
        </p:nvSpPr>
        <p:spPr bwMode="gray">
          <a:xfrm>
            <a:off x="459508" y="1815287"/>
            <a:ext cx="3927767" cy="4079875"/>
          </a:xfrm>
          <a:prstGeom prst="rightArrow">
            <a:avLst>
              <a:gd name="adj1" fmla="val 62806"/>
              <a:gd name="adj2" fmla="val 32949"/>
            </a:avLst>
          </a:prstGeom>
          <a:gradFill>
            <a:gsLst>
              <a:gs pos="0">
                <a:srgbClr val="FF9900"/>
              </a:gs>
              <a:gs pos="93000">
                <a:srgbClr val="FFFF99"/>
              </a:gs>
            </a:gsLst>
            <a:lin ang="0" scaled="1"/>
          </a:gradFill>
          <a:ln w="19050" cap="rnd" algn="ctr">
            <a:solidFill>
              <a:schemeClr val="bg2"/>
            </a:solidFill>
            <a:prstDash val="sysDot"/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endParaRPr lang="vi-VN" altLang="vi-VN"/>
          </a:p>
        </p:txBody>
      </p:sp>
      <p:sp>
        <p:nvSpPr>
          <p:cNvPr id="59396" name="Text Box 4"/>
          <p:cNvSpPr txBox="1">
            <a:spLocks noChangeArrowheads="1"/>
          </p:cNvSpPr>
          <p:nvPr/>
        </p:nvSpPr>
        <p:spPr bwMode="black">
          <a:xfrm>
            <a:off x="529497" y="2985110"/>
            <a:ext cx="3510533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20650" indent="-1206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0" hangingPunct="0">
              <a:buFont typeface="Wingdings" panose="05000000000000000000" pitchFamily="2" charset="2"/>
              <a:buNone/>
            </a:pPr>
            <a:r>
              <a:rPr lang="en-US" altLang="vi-VN" sz="3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Enough </a:t>
            </a:r>
            <a:r>
              <a:rPr lang="en-US" sz="36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goes after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 adjective or adverb.</a:t>
            </a:r>
            <a:endParaRPr lang="en-US" altLang="vi-VN" sz="3600" dirty="0">
              <a:solidFill>
                <a:srgbClr val="1C1C1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397" name="AutoShape 5"/>
          <p:cNvSpPr>
            <a:spLocks noChangeArrowheads="1"/>
          </p:cNvSpPr>
          <p:nvPr/>
        </p:nvSpPr>
        <p:spPr bwMode="auto">
          <a:xfrm>
            <a:off x="4654252" y="2968368"/>
            <a:ext cx="7200800" cy="1764019"/>
          </a:xfrm>
          <a:prstGeom prst="roundRect">
            <a:avLst>
              <a:gd name="adj" fmla="val 3481"/>
            </a:avLst>
          </a:prstGeom>
          <a:solidFill>
            <a:srgbClr val="FFFFFF"/>
          </a:solidFill>
          <a:ln w="19050" cap="rnd">
            <a:solidFill>
              <a:schemeClr val="bg2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59401" name="Group 9"/>
          <p:cNvGrpSpPr>
            <a:grpSpLocks/>
          </p:cNvGrpSpPr>
          <p:nvPr/>
        </p:nvGrpSpPr>
        <p:grpSpPr bwMode="auto">
          <a:xfrm>
            <a:off x="4654253" y="3176356"/>
            <a:ext cx="7200798" cy="1371834"/>
            <a:chOff x="2304" y="2058"/>
            <a:chExt cx="3102" cy="774"/>
          </a:xfrm>
          <a:gradFill>
            <a:gsLst>
              <a:gs pos="100000">
                <a:srgbClr val="CCFF99"/>
              </a:gs>
              <a:gs pos="100000">
                <a:schemeClr val="bg1"/>
              </a:gs>
            </a:gsLst>
            <a:lin ang="0" scaled="1"/>
          </a:gradFill>
        </p:grpSpPr>
        <p:sp>
          <p:nvSpPr>
            <p:cNvPr id="59402" name="AutoShape 10"/>
            <p:cNvSpPr>
              <a:spLocks noChangeArrowheads="1"/>
            </p:cNvSpPr>
            <p:nvPr/>
          </p:nvSpPr>
          <p:spPr bwMode="ltGray">
            <a:xfrm>
              <a:off x="2334" y="2058"/>
              <a:ext cx="3072" cy="774"/>
            </a:xfrm>
            <a:prstGeom prst="roundRect">
              <a:avLst>
                <a:gd name="adj" fmla="val 1088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FFFFF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35003" dir="2928844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9403" name="AutoShape 11"/>
            <p:cNvSpPr>
              <a:spLocks noChangeArrowheads="1"/>
            </p:cNvSpPr>
            <p:nvPr/>
          </p:nvSpPr>
          <p:spPr bwMode="ltGray">
            <a:xfrm>
              <a:off x="2304" y="2352"/>
              <a:ext cx="336" cy="240"/>
            </a:xfrm>
            <a:prstGeom prst="rightArrow">
              <a:avLst>
                <a:gd name="adj1" fmla="val 50000"/>
                <a:gd name="adj2" fmla="val 58333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59408" name="Text Box 16"/>
          <p:cNvSpPr txBox="1">
            <a:spLocks noChangeArrowheads="1"/>
          </p:cNvSpPr>
          <p:nvPr/>
        </p:nvSpPr>
        <p:spPr bwMode="gray">
          <a:xfrm>
            <a:off x="4723892" y="3281578"/>
            <a:ext cx="6707521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36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car </a:t>
            </a:r>
            <a:r>
              <a:rPr lang="en-US" sz="36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</a:t>
            </a:r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enough</a:t>
            </a:r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for her to </a:t>
            </a:r>
            <a:r>
              <a:rPr lang="en-US" sz="3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drive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vi-VN" sz="36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030516" y="3281578"/>
            <a:ext cx="15513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simple</a:t>
            </a:r>
            <a:endParaRPr lang="vi-VN" sz="3600" dirty="0">
              <a:solidFill>
                <a:srgbClr val="7030A0"/>
              </a:solidFill>
            </a:endParaRPr>
          </a:p>
        </p:txBody>
      </p:sp>
      <p:sp>
        <p:nvSpPr>
          <p:cNvPr id="19" name="Oval Callout 18"/>
          <p:cNvSpPr/>
          <p:nvPr/>
        </p:nvSpPr>
        <p:spPr>
          <a:xfrm>
            <a:off x="7922240" y="4194961"/>
            <a:ext cx="1783218" cy="676348"/>
          </a:xfrm>
          <a:prstGeom prst="wedgeEllipseCallout">
            <a:avLst>
              <a:gd name="adj1" fmla="val -59424"/>
              <a:gd name="adj2" fmla="val -99192"/>
            </a:avLst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0" name="TextBox 19"/>
          <p:cNvSpPr txBox="1"/>
          <p:nvPr/>
        </p:nvSpPr>
        <p:spPr>
          <a:xfrm>
            <a:off x="8306845" y="4158265"/>
            <a:ext cx="155953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</a:t>
            </a:r>
            <a:endParaRPr lang="vi-VN" sz="3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1073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9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5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 animBg="1"/>
      <p:bldP spid="59396" grpId="0"/>
      <p:bldP spid="59397" grpId="0" animBg="1"/>
      <p:bldP spid="59408" grpId="0"/>
      <p:bldP spid="6" grpId="0"/>
      <p:bldP spid="6" grpId="1"/>
      <p:bldP spid="19" grpId="0" animBg="1"/>
      <p:bldP spid="2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US" altLang="vi-VN" b="1" dirty="0" smtClean="0">
                <a:solidFill>
                  <a:srgbClr val="FF0000"/>
                </a:solidFill>
              </a:rPr>
              <a:t>2.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ENOUGH  AND 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NOUNS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vi-VN" b="1" dirty="0" smtClean="0">
                <a:solidFill>
                  <a:srgbClr val="FF0000"/>
                </a:solidFill>
              </a:rPr>
              <a:t> </a:t>
            </a:r>
            <a:endParaRPr lang="en-US" altLang="vi-VN" b="1" dirty="0">
              <a:solidFill>
                <a:srgbClr val="FF0000"/>
              </a:solidFill>
            </a:endParaRPr>
          </a:p>
        </p:txBody>
      </p:sp>
      <p:sp>
        <p:nvSpPr>
          <p:cNvPr id="59395" name="AutoShape 3"/>
          <p:cNvSpPr>
            <a:spLocks noChangeArrowheads="1"/>
          </p:cNvSpPr>
          <p:nvPr/>
        </p:nvSpPr>
        <p:spPr bwMode="gray">
          <a:xfrm>
            <a:off x="1117309" y="1981201"/>
            <a:ext cx="3927767" cy="4079875"/>
          </a:xfrm>
          <a:prstGeom prst="rightArrow">
            <a:avLst>
              <a:gd name="adj1" fmla="val 62806"/>
              <a:gd name="adj2" fmla="val 32949"/>
            </a:avLst>
          </a:prstGeom>
          <a:solidFill>
            <a:srgbClr val="92D050"/>
          </a:solidFill>
          <a:ln w="19050" cap="rnd" algn="ctr">
            <a:solidFill>
              <a:schemeClr val="bg2"/>
            </a:solidFill>
            <a:prstDash val="sysDot"/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endParaRPr lang="vi-VN" altLang="vi-VN"/>
          </a:p>
        </p:txBody>
      </p:sp>
      <p:sp>
        <p:nvSpPr>
          <p:cNvPr id="59396" name="Text Box 4"/>
          <p:cNvSpPr txBox="1">
            <a:spLocks noChangeArrowheads="1"/>
          </p:cNvSpPr>
          <p:nvPr/>
        </p:nvSpPr>
        <p:spPr bwMode="black">
          <a:xfrm>
            <a:off x="1143829" y="3309962"/>
            <a:ext cx="3510533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20650" indent="-1206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0" hangingPunct="0">
              <a:buFont typeface="Wingdings" panose="05000000000000000000" pitchFamily="2" charset="2"/>
              <a:buNone/>
            </a:pPr>
            <a:r>
              <a:rPr lang="en-US" altLang="vi-VN" sz="3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smtClean="0"/>
              <a:t>Enough </a:t>
            </a:r>
            <a:r>
              <a:rPr lang="en-US" sz="3600" b="1" dirty="0" smtClean="0">
                <a:solidFill>
                  <a:srgbClr val="FF0000"/>
                </a:solidFill>
              </a:rPr>
              <a:t>goes </a:t>
            </a:r>
            <a:r>
              <a:rPr lang="en-US" sz="3600" b="1" dirty="0">
                <a:solidFill>
                  <a:srgbClr val="FF0000"/>
                </a:solidFill>
              </a:rPr>
              <a:t>before</a:t>
            </a:r>
            <a:r>
              <a:rPr lang="en-US" sz="3600" dirty="0"/>
              <a:t> a noun.</a:t>
            </a:r>
            <a:endParaRPr lang="en-US" altLang="vi-VN" sz="3600" dirty="0">
              <a:solidFill>
                <a:srgbClr val="1C1C1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397" name="AutoShape 5"/>
          <p:cNvSpPr>
            <a:spLocks noChangeArrowheads="1"/>
          </p:cNvSpPr>
          <p:nvPr/>
        </p:nvSpPr>
        <p:spPr bwMode="auto">
          <a:xfrm>
            <a:off x="5114926" y="2924944"/>
            <a:ext cx="6740126" cy="1800200"/>
          </a:xfrm>
          <a:prstGeom prst="roundRect">
            <a:avLst>
              <a:gd name="adj" fmla="val 3481"/>
            </a:avLst>
          </a:prstGeom>
          <a:solidFill>
            <a:srgbClr val="FFFFFF"/>
          </a:solidFill>
          <a:ln w="19050" cap="rnd">
            <a:solidFill>
              <a:schemeClr val="bg2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9402" name="AutoShape 10"/>
          <p:cNvSpPr>
            <a:spLocks noChangeArrowheads="1"/>
          </p:cNvSpPr>
          <p:nvPr/>
        </p:nvSpPr>
        <p:spPr bwMode="ltGray">
          <a:xfrm>
            <a:off x="5285754" y="3147033"/>
            <a:ext cx="6461572" cy="1371834"/>
          </a:xfrm>
          <a:prstGeom prst="roundRect">
            <a:avLst>
              <a:gd name="adj" fmla="val 10889"/>
            </a:avLst>
          </a:prstGeom>
          <a:gradFill>
            <a:gsLst>
              <a:gs pos="0">
                <a:srgbClr val="FFFF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>
                <a:solidFill>
                  <a:srgbClr val="FFFFF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35003" dir="2928844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9408" name="Text Box 16"/>
          <p:cNvSpPr txBox="1">
            <a:spLocks noChangeArrowheads="1"/>
          </p:cNvSpPr>
          <p:nvPr/>
        </p:nvSpPr>
        <p:spPr bwMode="gray">
          <a:xfrm>
            <a:off x="5411647" y="3309962"/>
            <a:ext cx="6335679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/>
              <a:t>I didn’t get </a:t>
            </a:r>
            <a:r>
              <a:rPr lang="en-US" sz="3200" b="1" dirty="0" smtClean="0">
                <a:solidFill>
                  <a:srgbClr val="FF0000"/>
                </a:solidFill>
              </a:rPr>
              <a:t>enough</a:t>
            </a:r>
            <a:r>
              <a:rPr lang="en-US" sz="3200" b="1" dirty="0" smtClean="0"/>
              <a:t> </a:t>
            </a:r>
            <a:r>
              <a:rPr lang="en-US" sz="3200" b="1" dirty="0"/>
              <a:t> </a:t>
            </a:r>
            <a:r>
              <a:rPr lang="en-US" sz="3200" b="1" dirty="0" smtClean="0"/>
              <a:t>              </a:t>
            </a:r>
            <a:r>
              <a:rPr lang="en-US" sz="3200" dirty="0" smtClean="0"/>
              <a:t>to write </a:t>
            </a:r>
            <a:r>
              <a:rPr lang="en-US" sz="3200" dirty="0"/>
              <a:t>the test. </a:t>
            </a:r>
            <a:endParaRPr lang="en-US" altLang="vi-VN" sz="3200" dirty="0">
              <a:solidFill>
                <a:srgbClr val="0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694812" y="3325351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time</a:t>
            </a:r>
            <a:endParaRPr lang="vi-VN" sz="3200" dirty="0"/>
          </a:p>
        </p:txBody>
      </p:sp>
      <p:sp>
        <p:nvSpPr>
          <p:cNvPr id="3" name="Cloud Callout 2"/>
          <p:cNvSpPr/>
          <p:nvPr/>
        </p:nvSpPr>
        <p:spPr>
          <a:xfrm>
            <a:off x="10018848" y="1819240"/>
            <a:ext cx="1656184" cy="864096"/>
          </a:xfrm>
          <a:prstGeom prst="cloudCallout">
            <a:avLst>
              <a:gd name="adj1" fmla="val -28979"/>
              <a:gd name="adj2" fmla="val 100665"/>
            </a:avLst>
          </a:prstGeom>
          <a:solidFill>
            <a:srgbClr val="CC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4" name="TextBox 3"/>
          <p:cNvSpPr txBox="1"/>
          <p:nvPr/>
        </p:nvSpPr>
        <p:spPr>
          <a:xfrm>
            <a:off x="10198868" y="1981201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noun</a:t>
            </a:r>
            <a:endParaRPr lang="vi-VN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10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9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9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5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 animBg="1"/>
      <p:bldP spid="59396" grpId="0"/>
      <p:bldP spid="59397" grpId="0" animBg="1"/>
      <p:bldP spid="59402" grpId="0" animBg="1"/>
      <p:bldP spid="59408" grpId="0"/>
      <p:bldP spid="2" grpId="0"/>
      <p:bldP spid="2" grpId="1"/>
      <p:bldP spid="3" grpId="0" animBg="1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Make a sentence on your own using </a:t>
            </a:r>
            <a:r>
              <a:rPr lang="en-US" sz="4000" b="1" dirty="0" smtClean="0">
                <a:solidFill>
                  <a:srgbClr val="FF0000"/>
                </a:solidFill>
              </a:rPr>
              <a:t>ENOUGH</a:t>
            </a:r>
            <a:endParaRPr lang="vi-VN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0586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769993" y="1067474"/>
            <a:ext cx="11017224" cy="198702"/>
          </a:xfrm>
        </p:spPr>
        <p:txBody>
          <a:bodyPr>
            <a:normAutofit fontScale="90000"/>
          </a:bodyPr>
          <a:lstStyle/>
          <a:p>
            <a:r>
              <a:rPr lang="en-US" altLang="vi-VN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INDEFINITE PRONOUNS AND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ADJECTIVES</a:t>
            </a:r>
            <a:b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vi-VN" dirty="0" smtClean="0"/>
              <a:t> </a:t>
            </a:r>
            <a:endParaRPr lang="en-US" altLang="vi-VN" dirty="0"/>
          </a:p>
        </p:txBody>
      </p:sp>
      <p:sp>
        <p:nvSpPr>
          <p:cNvPr id="7" name="Rectangle 6"/>
          <p:cNvSpPr/>
          <p:nvPr/>
        </p:nvSpPr>
        <p:spPr>
          <a:xfrm>
            <a:off x="333772" y="670813"/>
            <a:ext cx="117373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An indefinite pronoun refers to a non-specific person or thing.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 </a:t>
            </a:r>
            <a:r>
              <a:rPr lang="en-US" i="1" dirty="0" smtClean="0">
                <a:solidFill>
                  <a:srgbClr val="000000"/>
                </a:solidFill>
                <a:latin typeface="Arial" panose="020B0604020202020204" pitchFamily="34" charset="0"/>
              </a:rPr>
              <a:t>anyone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, </a:t>
            </a:r>
            <a:r>
              <a:rPr lang="en-US" i="1" dirty="0" smtClean="0">
                <a:solidFill>
                  <a:srgbClr val="000000"/>
                </a:solidFill>
                <a:latin typeface="Arial" panose="020B0604020202020204" pitchFamily="34" charset="0"/>
              </a:rPr>
              <a:t>anything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, </a:t>
            </a:r>
            <a:r>
              <a:rPr lang="en-US" i="1" dirty="0">
                <a:solidFill>
                  <a:srgbClr val="000000"/>
                </a:solidFill>
                <a:latin typeface="Arial" panose="020B0604020202020204" pitchFamily="34" charset="0"/>
              </a:rPr>
              <a:t>everybody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, </a:t>
            </a:r>
            <a:r>
              <a:rPr lang="en-US" i="1" dirty="0">
                <a:solidFill>
                  <a:srgbClr val="000000"/>
                </a:solidFill>
                <a:latin typeface="Arial" panose="020B0604020202020204" pitchFamily="34" charset="0"/>
              </a:rPr>
              <a:t>everyone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, </a:t>
            </a:r>
            <a:r>
              <a:rPr lang="en-US" i="1" dirty="0" smtClean="0">
                <a:solidFill>
                  <a:srgbClr val="000000"/>
                </a:solidFill>
                <a:latin typeface="Arial" panose="020B0604020202020204" pitchFamily="34" charset="0"/>
              </a:rPr>
              <a:t>everything</a:t>
            </a:r>
            <a:r>
              <a:rPr 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,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 </a:t>
            </a:r>
            <a:r>
              <a:rPr lang="en-US" i="1" dirty="0" smtClean="0">
                <a:solidFill>
                  <a:srgbClr val="000000"/>
                </a:solidFill>
                <a:latin typeface="Arial" panose="020B0604020202020204" pitchFamily="34" charset="0"/>
              </a:rPr>
              <a:t>nobody, somebody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,  </a:t>
            </a:r>
            <a:r>
              <a:rPr lang="en-US" i="1" dirty="0">
                <a:solidFill>
                  <a:srgbClr val="000000"/>
                </a:solidFill>
                <a:latin typeface="Arial" panose="020B0604020202020204" pitchFamily="34" charset="0"/>
              </a:rPr>
              <a:t>someone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  <a:endParaRPr lang="vi-VN" dirty="0"/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gray">
          <a:xfrm>
            <a:off x="499430" y="3182296"/>
            <a:ext cx="4195102" cy="2759845"/>
          </a:xfrm>
          <a:prstGeom prst="rightArrow">
            <a:avLst>
              <a:gd name="adj1" fmla="val 62806"/>
              <a:gd name="adj2" fmla="val 32949"/>
            </a:avLst>
          </a:prstGeom>
          <a:solidFill>
            <a:srgbClr val="00FF00"/>
          </a:solidFill>
          <a:ln w="19050" cap="rnd" algn="ctr">
            <a:solidFill>
              <a:schemeClr val="bg2"/>
            </a:solidFill>
            <a:prstDash val="sysDot"/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r>
              <a:rPr lang="vi-VN" sz="2200" b="1" dirty="0" smtClean="0"/>
              <a:t>ADJ </a:t>
            </a:r>
            <a:r>
              <a:rPr lang="vi-VN" sz="2200" b="1" dirty="0" smtClean="0">
                <a:solidFill>
                  <a:srgbClr val="FF0000"/>
                </a:solidFill>
              </a:rPr>
              <a:t>GOES AFTER </a:t>
            </a:r>
          </a:p>
          <a:p>
            <a:r>
              <a:rPr lang="vi-VN" sz="2200" b="1" dirty="0" smtClean="0"/>
              <a:t>INDEFINITE</a:t>
            </a:r>
          </a:p>
          <a:p>
            <a:r>
              <a:rPr lang="vi-VN" sz="2200" b="1" dirty="0" smtClean="0"/>
              <a:t>PRONOUNS</a:t>
            </a:r>
          </a:p>
          <a:p>
            <a:endParaRPr lang="vi-VN" sz="2200" b="1" dirty="0"/>
          </a:p>
        </p:txBody>
      </p:sp>
      <p:sp>
        <p:nvSpPr>
          <p:cNvPr id="10" name="AutoShape 5"/>
          <p:cNvSpPr>
            <a:spLocks noChangeArrowheads="1"/>
          </p:cNvSpPr>
          <p:nvPr/>
        </p:nvSpPr>
        <p:spPr bwMode="auto">
          <a:xfrm>
            <a:off x="4797171" y="2506767"/>
            <a:ext cx="6941102" cy="2938457"/>
          </a:xfrm>
          <a:prstGeom prst="roundRect">
            <a:avLst>
              <a:gd name="adj" fmla="val 3481"/>
            </a:avLst>
          </a:prstGeom>
          <a:solidFill>
            <a:srgbClr val="FFFFFF"/>
          </a:solidFill>
          <a:ln w="19050" cap="rnd">
            <a:solidFill>
              <a:schemeClr val="bg2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2" name="AutoShape 7"/>
          <p:cNvSpPr>
            <a:spLocks noChangeArrowheads="1"/>
          </p:cNvSpPr>
          <p:nvPr/>
        </p:nvSpPr>
        <p:spPr bwMode="ltGray">
          <a:xfrm>
            <a:off x="4812131" y="2555657"/>
            <a:ext cx="6941071" cy="1308194"/>
          </a:xfrm>
          <a:prstGeom prst="roundRect">
            <a:avLst>
              <a:gd name="adj" fmla="val 10889"/>
            </a:avLst>
          </a:prstGeom>
          <a:gradFill>
            <a:gsLst>
              <a:gs pos="0">
                <a:srgbClr val="FFFF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>
                <a:solidFill>
                  <a:srgbClr val="FFFFF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35003" dir="2928844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5" name="AutoShape 10"/>
          <p:cNvSpPr>
            <a:spLocks noChangeArrowheads="1"/>
          </p:cNvSpPr>
          <p:nvPr/>
        </p:nvSpPr>
        <p:spPr bwMode="ltGray">
          <a:xfrm>
            <a:off x="4793656" y="3963062"/>
            <a:ext cx="6977660" cy="1371834"/>
          </a:xfrm>
          <a:prstGeom prst="roundRect">
            <a:avLst>
              <a:gd name="adj" fmla="val 10889"/>
            </a:avLst>
          </a:prstGeom>
          <a:gradFill>
            <a:gsLst>
              <a:gs pos="0">
                <a:srgbClr val="CCFF99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>
                <a:solidFill>
                  <a:srgbClr val="FFFFF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35003" dir="2928844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 dirty="0"/>
          </a:p>
        </p:txBody>
      </p:sp>
      <p:sp>
        <p:nvSpPr>
          <p:cNvPr id="21" name="Rectangle 20"/>
          <p:cNvSpPr/>
          <p:nvPr/>
        </p:nvSpPr>
        <p:spPr>
          <a:xfrm>
            <a:off x="5467375" y="2924037"/>
            <a:ext cx="57556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met </a:t>
            </a:r>
            <a:r>
              <a:rPr lang="en-US" sz="32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someone </a:t>
            </a:r>
            <a:r>
              <a:rPr lang="en-US" sz="3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at 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party.</a:t>
            </a:r>
            <a:endParaRPr lang="vi-V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812131" y="4137766"/>
            <a:ext cx="653886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US" sz="3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 gone </a:t>
            </a:r>
            <a:r>
              <a:rPr lang="en-US" sz="3200" u="sng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somewhere </a:t>
            </a:r>
            <a:r>
              <a:rPr lang="en-US" sz="3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.</a:t>
            </a:r>
            <a:endParaRPr lang="vi-V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4-Point Star 1"/>
          <p:cNvSpPr/>
          <p:nvPr/>
        </p:nvSpPr>
        <p:spPr>
          <a:xfrm>
            <a:off x="72008" y="619886"/>
            <a:ext cx="261764" cy="360040"/>
          </a:xfrm>
          <a:prstGeom prst="star4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110636" y="2917366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nice</a:t>
            </a:r>
            <a:endParaRPr lang="vi-VN" sz="32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907576" y="4155627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interesting </a:t>
            </a:r>
            <a:endParaRPr lang="vi-VN" sz="32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loud Callout 5"/>
          <p:cNvSpPr/>
          <p:nvPr/>
        </p:nvSpPr>
        <p:spPr>
          <a:xfrm>
            <a:off x="8907576" y="1988840"/>
            <a:ext cx="1363300" cy="720080"/>
          </a:xfrm>
          <a:prstGeom prst="cloudCallout">
            <a:avLst>
              <a:gd name="adj1" fmla="val -59317"/>
              <a:gd name="adj2" fmla="val 77072"/>
            </a:avLst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9" name="TextBox 8"/>
          <p:cNvSpPr txBox="1"/>
          <p:nvPr/>
        </p:nvSpPr>
        <p:spPr>
          <a:xfrm>
            <a:off x="9123600" y="2088363"/>
            <a:ext cx="114727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ADJ</a:t>
            </a:r>
            <a:endParaRPr lang="vi-VN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Cloud Callout 19"/>
          <p:cNvSpPr/>
          <p:nvPr/>
        </p:nvSpPr>
        <p:spPr>
          <a:xfrm>
            <a:off x="8258601" y="4880652"/>
            <a:ext cx="1363300" cy="720080"/>
          </a:xfrm>
          <a:prstGeom prst="cloudCallout">
            <a:avLst>
              <a:gd name="adj1" fmla="val 51737"/>
              <a:gd name="adj2" fmla="val -76976"/>
            </a:avLst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9" name="TextBox 18"/>
          <p:cNvSpPr txBox="1"/>
          <p:nvPr/>
        </p:nvSpPr>
        <p:spPr>
          <a:xfrm>
            <a:off x="8441950" y="4985735"/>
            <a:ext cx="114727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ADJ</a:t>
            </a:r>
            <a:endParaRPr lang="vi-VN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1302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 animBg="1"/>
      <p:bldP spid="10" grpId="0" animBg="1"/>
      <p:bldP spid="12" grpId="0" animBg="1"/>
      <p:bldP spid="15" grpId="0" animBg="1"/>
      <p:bldP spid="21" grpId="0"/>
      <p:bldP spid="22" grpId="0"/>
      <p:bldP spid="3" grpId="0"/>
      <p:bldP spid="3" grpId="1"/>
      <p:bldP spid="4" grpId="0"/>
      <p:bldP spid="4" grpId="1"/>
      <p:bldP spid="6" grpId="0" animBg="1"/>
      <p:bldP spid="9" grpId="0"/>
      <p:bldP spid="20" grpId="0" animBg="1"/>
      <p:bldP spid="1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77988" y="206377"/>
            <a:ext cx="7313295" cy="630335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INDIRECT QUESTIONS</a:t>
            </a:r>
            <a:endParaRPr lang="vi-VN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989956" y="1916832"/>
            <a:ext cx="7313295" cy="762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>
            <a:lvl1pPr algn="l" defTabSz="1218987" rtl="0" eaLnBrk="1" latinLnBrk="0" hangingPunct="1">
              <a:lnSpc>
                <a:spcPct val="85000"/>
              </a:lnSpc>
              <a:spcBef>
                <a:spcPct val="0"/>
              </a:spcBef>
              <a:buNone/>
              <a:tabLst/>
              <a:defRPr sz="2000" b="1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vi-VN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8483844"/>
              </p:ext>
            </p:extLst>
          </p:nvPr>
        </p:nvGraphicFramePr>
        <p:xfrm>
          <a:off x="333771" y="2340065"/>
          <a:ext cx="11233248" cy="2984007"/>
        </p:xfrm>
        <a:graphic>
          <a:graphicData uri="http://schemas.openxmlformats.org/drawingml/2006/table">
            <a:tbl>
              <a:tblPr firstRow="1" bandRow="1">
                <a:tableStyleId>{1E171933-4619-4E11-9A3F-F7608DF75F80}</a:tableStyleId>
              </a:tblPr>
              <a:tblGrid>
                <a:gridCol w="4248473">
                  <a:extLst>
                    <a:ext uri="{9D8B030D-6E8A-4147-A177-3AD203B41FA5}">
                      <a16:colId xmlns="" xmlns:a16="http://schemas.microsoft.com/office/drawing/2014/main" val="2605994188"/>
                    </a:ext>
                  </a:extLst>
                </a:gridCol>
                <a:gridCol w="6984775">
                  <a:extLst>
                    <a:ext uri="{9D8B030D-6E8A-4147-A177-3AD203B41FA5}">
                      <a16:colId xmlns="" xmlns:a16="http://schemas.microsoft.com/office/drawing/2014/main" val="978043266"/>
                    </a:ext>
                  </a:extLst>
                </a:gridCol>
              </a:tblGrid>
              <a:tr h="724242">
                <a:tc>
                  <a:txBody>
                    <a:bodyPr/>
                    <a:lstStyle/>
                    <a:p>
                      <a:r>
                        <a:rPr lang="en-US" sz="3000" dirty="0" smtClean="0"/>
                        <a:t>DIRECT</a:t>
                      </a:r>
                      <a:r>
                        <a:rPr lang="en-US" sz="3000" baseline="0" dirty="0" smtClean="0"/>
                        <a:t> QUESTION</a:t>
                      </a:r>
                      <a:endParaRPr lang="vi-VN" sz="3000" b="1" dirty="0">
                        <a:solidFill>
                          <a:schemeClr val="tx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3000" dirty="0" smtClean="0"/>
                        <a:t>INDIRECT QUESTION</a:t>
                      </a:r>
                      <a:endParaRPr lang="vi-VN" sz="3000" b="1" dirty="0">
                        <a:solidFill>
                          <a:schemeClr val="tx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370335717"/>
                  </a:ext>
                </a:extLst>
              </a:tr>
              <a:tr h="1119099">
                <a:tc>
                  <a:txBody>
                    <a:bodyPr/>
                    <a:lstStyle/>
                    <a:p>
                      <a:endParaRPr lang="vi-VN" sz="2800" dirty="0"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3200" baseline="0" dirty="0" smtClean="0"/>
                        <a:t> </a:t>
                      </a:r>
                      <a:endParaRPr lang="vi-VN" sz="32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834972527"/>
                  </a:ext>
                </a:extLst>
              </a:tr>
              <a:tr h="1140666"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600405158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333656" y="3304250"/>
            <a:ext cx="936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tx2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endParaRPr lang="vi-VN" sz="2800" dirty="0">
              <a:solidFill>
                <a:schemeClr val="tx2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80933" y="3304250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tx2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</a:t>
            </a:r>
            <a:endParaRPr lang="vi-VN" sz="2800" dirty="0">
              <a:solidFill>
                <a:schemeClr val="tx2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38795" y="3383149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?</a:t>
            </a:r>
            <a:endParaRPr lang="vi-VN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60423" y="3280923"/>
            <a:ext cx="21602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solidFill>
                  <a:schemeClr val="tx2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OLD</a:t>
            </a:r>
            <a:endParaRPr lang="vi-VN" sz="3000" dirty="0">
              <a:solidFill>
                <a:schemeClr val="tx2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sz="3000" dirty="0"/>
          </a:p>
        </p:txBody>
      </p:sp>
      <p:sp>
        <p:nvSpPr>
          <p:cNvPr id="14" name="TextBox 13"/>
          <p:cNvSpPr txBox="1"/>
          <p:nvPr/>
        </p:nvSpPr>
        <p:spPr>
          <a:xfrm>
            <a:off x="6667195" y="3286809"/>
            <a:ext cx="21602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OLD</a:t>
            </a:r>
            <a:endParaRPr lang="vi-VN" sz="30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sz="3000" dirty="0"/>
          </a:p>
        </p:txBody>
      </p:sp>
      <p:sp>
        <p:nvSpPr>
          <p:cNvPr id="15" name="TextBox 14"/>
          <p:cNvSpPr txBox="1"/>
          <p:nvPr/>
        </p:nvSpPr>
        <p:spPr>
          <a:xfrm>
            <a:off x="8700421" y="3308945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</a:t>
            </a:r>
            <a:endParaRPr lang="vi-VN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566883" y="3293556"/>
            <a:ext cx="936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endParaRPr lang="vi-VN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386175" y="3324333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70C0"/>
                </a:solidFill>
              </a:rPr>
              <a:t>?</a:t>
            </a:r>
            <a:endParaRPr lang="vi-VN" b="1" dirty="0">
              <a:solidFill>
                <a:srgbClr val="0070C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753122" y="5085184"/>
            <a:ext cx="2160241" cy="720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vi-VN" dirty="0"/>
          </a:p>
        </p:txBody>
      </p:sp>
      <p:sp>
        <p:nvSpPr>
          <p:cNvPr id="19" name="TextBox 18"/>
          <p:cNvSpPr txBox="1"/>
          <p:nvPr/>
        </p:nvSpPr>
        <p:spPr>
          <a:xfrm>
            <a:off x="4582446" y="3293556"/>
            <a:ext cx="212831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MAY I ASK</a:t>
            </a:r>
            <a:endParaRPr lang="vi-VN" sz="3000" dirty="0"/>
          </a:p>
        </p:txBody>
      </p:sp>
      <p:sp>
        <p:nvSpPr>
          <p:cNvPr id="20" name="TextBox 19"/>
          <p:cNvSpPr txBox="1"/>
          <p:nvPr/>
        </p:nvSpPr>
        <p:spPr>
          <a:xfrm>
            <a:off x="429343" y="4128515"/>
            <a:ext cx="39154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solidFill>
                  <a:schemeClr val="tx2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WHERE DID YOU GO LAST NIGHT?</a:t>
            </a:r>
            <a:endParaRPr lang="vi-VN" sz="3000" dirty="0">
              <a:solidFill>
                <a:schemeClr val="tx2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sz="3000" dirty="0"/>
          </a:p>
        </p:txBody>
      </p:sp>
      <p:sp>
        <p:nvSpPr>
          <p:cNvPr id="21" name="TextBox 20"/>
          <p:cNvSpPr txBox="1"/>
          <p:nvPr/>
        </p:nvSpPr>
        <p:spPr>
          <a:xfrm>
            <a:off x="4729963" y="4128515"/>
            <a:ext cx="212831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MAY I ASK</a:t>
            </a:r>
            <a:endParaRPr lang="vi-VN" sz="3000" dirty="0"/>
          </a:p>
        </p:txBody>
      </p:sp>
      <p:sp>
        <p:nvSpPr>
          <p:cNvPr id="22" name="TextBox 21"/>
          <p:cNvSpPr txBox="1"/>
          <p:nvPr/>
        </p:nvSpPr>
        <p:spPr>
          <a:xfrm>
            <a:off x="6765298" y="4137144"/>
            <a:ext cx="15613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WHERE</a:t>
            </a:r>
            <a:endParaRPr lang="vi-VN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02649" y="4137144"/>
            <a:ext cx="983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</a:t>
            </a:r>
            <a:endParaRPr lang="vi-VN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097012" y="4128515"/>
            <a:ext cx="12649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WENT </a:t>
            </a:r>
            <a:endParaRPr lang="vi-VN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857747" y="4604454"/>
            <a:ext cx="30342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LAST NIGHT?</a:t>
            </a:r>
            <a:endParaRPr lang="vi-VN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5973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9" grpId="0"/>
      <p:bldP spid="10" grpId="0"/>
      <p:bldP spid="11" grpId="0"/>
      <p:bldP spid="13" grpId="0"/>
      <p:bldP spid="14" grpId="0"/>
      <p:bldP spid="15" grpId="0"/>
      <p:bldP spid="16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477788" y="1375014"/>
            <a:ext cx="11017224" cy="503239"/>
          </a:xfrm>
        </p:spPr>
        <p:txBody>
          <a:bodyPr>
            <a:no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vi-VN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</a:t>
            </a:r>
            <a:r>
              <a:rPr lang="en-US" sz="3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 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indirect questions</a:t>
            </a:r>
            <a:r>
              <a:rPr lang="en-US" sz="3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when we want to be 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polite</a:t>
            </a:r>
            <a:r>
              <a:rPr lang="en-US" sz="36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and</a:t>
            </a:r>
            <a:r>
              <a:rPr lang="en-US" sz="3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formal</a:t>
            </a:r>
            <a:r>
              <a:rPr lang="en-US" sz="3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vi-V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491" y="2179405"/>
            <a:ext cx="530073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3200" dirty="0" smtClean="0">
              <a:latin typeface="Times New Roman" panose="02020603050405020304" pitchFamily="18" charset="0"/>
              <a:ea typeface="Times New Roman" pitchFamily="18" charset="0"/>
              <a:cs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  <a:ea typeface="Times New Roman" pitchFamily="18" charset="0"/>
              <a:cs typeface="Times New Roman" panose="02020603050405020304" pitchFamily="18" charset="0"/>
            </a:endParaRPr>
          </a:p>
          <a:p>
            <a:r>
              <a:rPr lang="hr-HR" sz="3200" dirty="0" smtClean="0"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How </a:t>
            </a:r>
            <a:r>
              <a:rPr lang="hr-HR" sz="3200" dirty="0"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long have you lived here</a:t>
            </a:r>
            <a:r>
              <a:rPr lang="en-US" sz="3200" dirty="0"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?</a:t>
            </a:r>
            <a:endParaRPr lang="vi-VN" sz="3200" dirty="0"/>
          </a:p>
        </p:txBody>
      </p:sp>
      <p:sp>
        <p:nvSpPr>
          <p:cNvPr id="9" name="Rectangle 8"/>
          <p:cNvSpPr/>
          <p:nvPr/>
        </p:nvSpPr>
        <p:spPr>
          <a:xfrm>
            <a:off x="5317228" y="2733402"/>
            <a:ext cx="6092825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000" dirty="0"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/>
            </a:r>
            <a:br>
              <a:rPr lang="en-US" sz="3000" dirty="0"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</a:br>
            <a:r>
              <a:rPr lang="en-US" sz="30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Could you tell me</a:t>
            </a:r>
            <a:endParaRPr lang="vi-VN" sz="30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494164" y="3171376"/>
            <a:ext cx="17023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long</a:t>
            </a:r>
            <a:endParaRPr lang="vi-VN" sz="3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196549" y="3198836"/>
            <a:ext cx="84710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</a:t>
            </a:r>
            <a:endParaRPr lang="vi-VN" sz="3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34372" y="4276468"/>
            <a:ext cx="187220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 lived</a:t>
            </a:r>
            <a:endParaRPr lang="vi-VN" sz="3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534572" y="4276468"/>
            <a:ext cx="187220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here?</a:t>
            </a:r>
            <a:endParaRPr lang="vi-VN" sz="3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9678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11" grpId="0"/>
      <p:bldP spid="12" grpId="0"/>
      <p:bldP spid="13" grpId="0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ocPublishedLinkedAssetsLookup xmlns="4873beb7-5857-4685-be1f-d57550cc96cc" xsi:nil="true"/>
    <ApprovalStatus xmlns="4873beb7-5857-4685-be1f-d57550cc96cc">InProgress</ApprovalStatus>
    <MarketSpecific xmlns="4873beb7-5857-4685-be1f-d57550cc96cc">false</MarketSpecific>
    <LocComments xmlns="4873beb7-5857-4685-be1f-d57550cc96cc" xsi:nil="true"/>
    <LocLastLocAttemptVersionTypeLookup xmlns="4873beb7-5857-4685-be1f-d57550cc96cc" xsi:nil="true"/>
    <DirectSourceMarket xmlns="4873beb7-5857-4685-be1f-d57550cc96cc" xsi:nil="true"/>
    <ThumbnailAssetId xmlns="4873beb7-5857-4685-be1f-d57550cc96cc" xsi:nil="true"/>
    <PrimaryImageGen xmlns="4873beb7-5857-4685-be1f-d57550cc96cc">false</PrimaryImageGen>
    <LocNewPublishedVersionLookup xmlns="4873beb7-5857-4685-be1f-d57550cc96cc" xsi:nil="true"/>
    <LegacyData xmlns="4873beb7-5857-4685-be1f-d57550cc96cc" xsi:nil="true"/>
    <LocRecommendedHandoff xmlns="4873beb7-5857-4685-be1f-d57550cc96cc" xsi:nil="true"/>
    <BusinessGroup xmlns="4873beb7-5857-4685-be1f-d57550cc96cc" xsi:nil="true"/>
    <BlockPublish xmlns="4873beb7-5857-4685-be1f-d57550cc96cc">false</BlockPublish>
    <TPFriendlyName xmlns="4873beb7-5857-4685-be1f-d57550cc96cc" xsi:nil="true"/>
    <LocOverallPublishStatusLookup xmlns="4873beb7-5857-4685-be1f-d57550cc96cc" xsi:nil="true"/>
    <NumericId xmlns="4873beb7-5857-4685-be1f-d57550cc96cc" xsi:nil="true"/>
    <APEditor xmlns="4873beb7-5857-4685-be1f-d57550cc96cc">
      <UserInfo>
        <DisplayName/>
        <AccountId xsi:nil="true"/>
        <AccountType/>
      </UserInfo>
    </APEditor>
    <SourceTitle xmlns="4873beb7-5857-4685-be1f-d57550cc96cc" xsi:nil="true"/>
    <OpenTemplate xmlns="4873beb7-5857-4685-be1f-d57550cc96cc">true</OpenTemplate>
    <LocOverallLocStatusLookup xmlns="4873beb7-5857-4685-be1f-d57550cc96cc" xsi:nil="true"/>
    <UALocComments xmlns="4873beb7-5857-4685-be1f-d57550cc96cc" xsi:nil="true"/>
    <ParentAssetId xmlns="4873beb7-5857-4685-be1f-d57550cc96cc" xsi:nil="true"/>
    <IntlLangReviewDate xmlns="4873beb7-5857-4685-be1f-d57550cc96cc" xsi:nil="true"/>
    <FeatureTagsTaxHTField0 xmlns="4873beb7-5857-4685-be1f-d57550cc96cc">
      <Terms xmlns="http://schemas.microsoft.com/office/infopath/2007/PartnerControls"/>
    </FeatureTagsTaxHTField0>
    <PublishStatusLookup xmlns="4873beb7-5857-4685-be1f-d57550cc96cc">
      <Value>1345039</Value>
    </PublishStatusLookup>
    <Providers xmlns="4873beb7-5857-4685-be1f-d57550cc96cc" xsi:nil="true"/>
    <MachineTranslated xmlns="4873beb7-5857-4685-be1f-d57550cc96cc">false</MachineTranslated>
    <OriginalSourceMarket xmlns="4873beb7-5857-4685-be1f-d57550cc96cc" xsi:nil="true"/>
    <APDescription xmlns="4873beb7-5857-4685-be1f-d57550cc96cc">The bookstacks present on most slides  make this a good choice for students, teachers, reading enthusiasts, and others in education. This presentation template contains multiple slide layouts in widescreen format (16x9) and includes a sample table and chart that you can easily  modify.</APDescription>
    <ClipArtFilename xmlns="4873beb7-5857-4685-be1f-d57550cc96cc" xsi:nil="true"/>
    <ContentItem xmlns="4873beb7-5857-4685-be1f-d57550cc96cc" xsi:nil="true"/>
    <TPInstallLocation xmlns="4873beb7-5857-4685-be1f-d57550cc96cc" xsi:nil="true"/>
    <PublishTargets xmlns="4873beb7-5857-4685-be1f-d57550cc96cc">OfficeOnlineVNext</PublishTargets>
    <TimesCloned xmlns="4873beb7-5857-4685-be1f-d57550cc96cc" xsi:nil="true"/>
    <AssetStart xmlns="4873beb7-5857-4685-be1f-d57550cc96cc">2011-11-26T00:00:00+00:00</AssetStart>
    <Provider xmlns="4873beb7-5857-4685-be1f-d57550cc96cc" xsi:nil="true"/>
    <AcquiredFrom xmlns="4873beb7-5857-4685-be1f-d57550cc96cc">Internal MS</AcquiredFrom>
    <FriendlyTitle xmlns="4873beb7-5857-4685-be1f-d57550cc96cc" xsi:nil="true"/>
    <LastHandOff xmlns="4873beb7-5857-4685-be1f-d57550cc96cc" xsi:nil="true"/>
    <TPClientViewer xmlns="4873beb7-5857-4685-be1f-d57550cc96cc" xsi:nil="true"/>
    <TemplateStatus xmlns="4873beb7-5857-4685-be1f-d57550cc96cc">Complete</TemplateStatus>
    <Downloads xmlns="4873beb7-5857-4685-be1f-d57550cc96cc">0</Downloads>
    <OOCacheId xmlns="4873beb7-5857-4685-be1f-d57550cc96cc" xsi:nil="true"/>
    <IsDeleted xmlns="4873beb7-5857-4685-be1f-d57550cc96cc">false</IsDeleted>
    <LocPublishedDependentAssetsLookup xmlns="4873beb7-5857-4685-be1f-d57550cc96cc" xsi:nil="true"/>
    <AssetExpire xmlns="4873beb7-5857-4685-be1f-d57550cc96cc">2029-05-12T07:00:00+00:00</AssetExpire>
    <DSATActionTaken xmlns="4873beb7-5857-4685-be1f-d57550cc96cc" xsi:nil="true"/>
    <CSXSubmissionMarket xmlns="4873beb7-5857-4685-be1f-d57550cc96cc" xsi:nil="true"/>
    <TPExecutable xmlns="4873beb7-5857-4685-be1f-d57550cc96cc" xsi:nil="true"/>
    <EditorialTags xmlns="4873beb7-5857-4685-be1f-d57550cc96cc" xsi:nil="true"/>
    <SubmitterId xmlns="4873beb7-5857-4685-be1f-d57550cc96cc" xsi:nil="true"/>
    <ApprovalLog xmlns="4873beb7-5857-4685-be1f-d57550cc96cc" xsi:nil="true"/>
    <AssetType xmlns="4873beb7-5857-4685-be1f-d57550cc96cc">TP</AssetType>
    <BugNumber xmlns="4873beb7-5857-4685-be1f-d57550cc96cc" xsi:nil="true"/>
    <CSXSubmissionDate xmlns="4873beb7-5857-4685-be1f-d57550cc96cc" xsi:nil="true"/>
    <CSXUpdate xmlns="4873beb7-5857-4685-be1f-d57550cc96cc">false</CSXUpdate>
    <Milestone xmlns="4873beb7-5857-4685-be1f-d57550cc96cc" xsi:nil="true"/>
    <RecommendationsModifier xmlns="4873beb7-5857-4685-be1f-d57550cc96cc" xsi:nil="true"/>
    <OriginAsset xmlns="4873beb7-5857-4685-be1f-d57550cc96cc" xsi:nil="true"/>
    <TPComponent xmlns="4873beb7-5857-4685-be1f-d57550cc96cc" xsi:nil="true"/>
    <AssetId xmlns="4873beb7-5857-4685-be1f-d57550cc96cc">TP102787939</AssetId>
    <IntlLocPriority xmlns="4873beb7-5857-4685-be1f-d57550cc96cc" xsi:nil="true"/>
    <PolicheckWords xmlns="4873beb7-5857-4685-be1f-d57550cc96cc" xsi:nil="true"/>
    <TPLaunchHelpLink xmlns="4873beb7-5857-4685-be1f-d57550cc96cc" xsi:nil="true"/>
    <TPApplication xmlns="4873beb7-5857-4685-be1f-d57550cc96cc" xsi:nil="true"/>
    <CrawlForDependencies xmlns="4873beb7-5857-4685-be1f-d57550cc96cc">false</CrawlForDependencies>
    <HandoffToMSDN xmlns="4873beb7-5857-4685-be1f-d57550cc96cc" xsi:nil="true"/>
    <PlannedPubDate xmlns="4873beb7-5857-4685-be1f-d57550cc96cc" xsi:nil="true"/>
    <IntlLangReviewer xmlns="4873beb7-5857-4685-be1f-d57550cc96cc" xsi:nil="true"/>
    <TrustLevel xmlns="4873beb7-5857-4685-be1f-d57550cc96cc">1 Microsoft Managed Content</TrustLevel>
    <LocLastLocAttemptVersionLookup xmlns="4873beb7-5857-4685-be1f-d57550cc96cc">694216</LocLastLocAttemptVersionLookup>
    <LocProcessedForHandoffsLookup xmlns="4873beb7-5857-4685-be1f-d57550cc96cc" xsi:nil="true"/>
    <IsSearchable xmlns="4873beb7-5857-4685-be1f-d57550cc96cc">true</IsSearchable>
    <TemplateTemplateType xmlns="4873beb7-5857-4685-be1f-d57550cc96cc">PowerPoint Presentation Template</TemplateTemplateType>
    <CampaignTagsTaxHTField0 xmlns="4873beb7-5857-4685-be1f-d57550cc96cc">
      <Terms xmlns="http://schemas.microsoft.com/office/infopath/2007/PartnerControls"/>
    </CampaignTagsTaxHTField0>
    <TPNamespace xmlns="4873beb7-5857-4685-be1f-d57550cc96cc" xsi:nil="true"/>
    <LocOverallPreviewStatusLookup xmlns="4873beb7-5857-4685-be1f-d57550cc96cc" xsi:nil="true"/>
    <TaxCatchAll xmlns="4873beb7-5857-4685-be1f-d57550cc96cc"/>
    <Markets xmlns="4873beb7-5857-4685-be1f-d57550cc96cc"/>
    <UAProjectedTotalWords xmlns="4873beb7-5857-4685-be1f-d57550cc96cc" xsi:nil="true"/>
    <IntlLangReview xmlns="4873beb7-5857-4685-be1f-d57550cc96cc" xsi:nil="true"/>
    <OutputCachingOn xmlns="4873beb7-5857-4685-be1f-d57550cc96cc">false</OutputCachingOn>
    <AverageRating xmlns="4873beb7-5857-4685-be1f-d57550cc96cc" xsi:nil="true"/>
    <APAuthor xmlns="4873beb7-5857-4685-be1f-d57550cc96cc">
      <UserInfo>
        <DisplayName>REDMOND\kristaa</DisplayName>
        <AccountId>136</AccountId>
        <AccountType/>
      </UserInfo>
    </APAuthor>
    <LocManualTestRequired xmlns="4873beb7-5857-4685-be1f-d57550cc96cc">false</LocManualTestRequired>
    <TPCommandLine xmlns="4873beb7-5857-4685-be1f-d57550cc96cc" xsi:nil="true"/>
    <TPAppVersion xmlns="4873beb7-5857-4685-be1f-d57550cc96cc" xsi:nil="true"/>
    <EditorialStatus xmlns="4873beb7-5857-4685-be1f-d57550cc96cc">Complete</EditorialStatus>
    <LastModifiedDateTime xmlns="4873beb7-5857-4685-be1f-d57550cc96cc" xsi:nil="true"/>
    <ScenarioTagsTaxHTField0 xmlns="4873beb7-5857-4685-be1f-d57550cc96cc">
      <Terms xmlns="http://schemas.microsoft.com/office/infopath/2007/PartnerControls"/>
    </ScenarioTagsTaxHTField0>
    <LocProcessedForMarketsLookup xmlns="4873beb7-5857-4685-be1f-d57550cc96cc" xsi:nil="true"/>
    <TPLaunchHelpLinkType xmlns="4873beb7-5857-4685-be1f-d57550cc96cc">Template</TPLaunchHelpLinkType>
    <OriginalRelease xmlns="4873beb7-5857-4685-be1f-d57550cc96cc">15</OriginalRelease>
    <LocalizationTagsTaxHTField0 xmlns="4873beb7-5857-4685-be1f-d57550cc96cc">
      <Terms xmlns="http://schemas.microsoft.com/office/infopath/2007/PartnerControls"/>
    </LocalizationTagsTaxHTField0>
    <UACurrentWords xmlns="4873beb7-5857-4685-be1f-d57550cc96cc" xsi:nil="true"/>
    <ArtSampleDocs xmlns="4873beb7-5857-4685-be1f-d57550cc96cc" xsi:nil="true"/>
    <UALocRecommendation xmlns="4873beb7-5857-4685-be1f-d57550cc96cc">Localize</UALocRecommendation>
    <Manager xmlns="4873beb7-5857-4685-be1f-d57550cc96cc" xsi:nil="true"/>
    <LocOverallHandbackStatusLookup xmlns="4873beb7-5857-4685-be1f-d57550cc96cc" xsi:nil="true"/>
    <ShowIn xmlns="4873beb7-5857-4685-be1f-d57550cc96cc">Show everywhere</ShowIn>
    <UANotes xmlns="4873beb7-5857-4685-be1f-d57550cc96cc" xsi:nil="true"/>
    <InternalTagsTaxHTField0 xmlns="4873beb7-5857-4685-be1f-d57550cc96cc">
      <Terms xmlns="http://schemas.microsoft.com/office/infopath/2007/PartnerControls"/>
    </InternalTagsTaxHTField0>
    <CSXHash xmlns="4873beb7-5857-4685-be1f-d57550cc96cc" xsi:nil="true"/>
    <VoteCount xmlns="4873beb7-5857-4685-be1f-d57550cc96cc" xsi:nil="true"/>
    <LocMarketGroupTiers2 xmlns="4873beb7-5857-4685-be1f-d57550cc96cc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301D382-32B0-43EE-932C-28906AF37617}">
  <ds:schemaRefs>
    <ds:schemaRef ds:uri="http://purl.org/dc/elements/1.1/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E1B558C7-619B-49BE-9097-7FCBDADD4EC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BB5C329-08A6-4E5E-AEF1-A97828C874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1560</TotalTime>
  <Words>572</Words>
  <Application>Microsoft Office PowerPoint</Application>
  <PresentationFormat>Custom</PresentationFormat>
  <Paragraphs>256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Facet</vt:lpstr>
      <vt:lpstr>PowerPoint Presentation</vt:lpstr>
      <vt:lpstr>PowerPoint Presentation</vt:lpstr>
      <vt:lpstr>REVIEW :  RELATIVE CLAUSES</vt:lpstr>
      <vt:lpstr>Choose the correct relative pronoun:</vt:lpstr>
      <vt:lpstr>PowerPoint Presentation</vt:lpstr>
      <vt:lpstr>PowerPoint Presentation</vt:lpstr>
      <vt:lpstr>PowerPoint Presentation</vt:lpstr>
      <vt:lpstr>PowerPoint Presentation</vt:lpstr>
      <vt:lpstr>MODIFICATION AND WORD ORDER</vt:lpstr>
      <vt:lpstr>MODIFICATION</vt:lpstr>
      <vt:lpstr>PowerPoint Presentation</vt:lpstr>
      <vt:lpstr>2. Adverb as modifier</vt:lpstr>
      <vt:lpstr>a. Adverb modifying verb:</vt:lpstr>
      <vt:lpstr>b. Adverb modifying adjective:</vt:lpstr>
      <vt:lpstr>c. Adverb modifying adverb:</vt:lpstr>
      <vt:lpstr>Make sentences on your own using suggested vocabulary below to describe someone in class</vt:lpstr>
      <vt:lpstr>WORD ORDER</vt:lpstr>
      <vt:lpstr>1. ENOUGH  AND ADJECTIVES/ADVERBS  </vt:lpstr>
      <vt:lpstr>2. ENOUGH  AND NOUNS  </vt:lpstr>
      <vt:lpstr>PowerPoint Presentation</vt:lpstr>
      <vt:lpstr>3. INDEFINITE PRONOUNS AND ADJECTIVES   </vt:lpstr>
      <vt:lpstr>PowerPoint Presentation</vt:lpstr>
      <vt:lpstr>  We use indirect questions when we want to be more polite, and more formal.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MODIFICATION AND WORD ORDER</dc:title>
  <dc:creator>MyPC</dc:creator>
  <cp:lastModifiedBy>KHCB1</cp:lastModifiedBy>
  <cp:revision>89</cp:revision>
  <dcterms:created xsi:type="dcterms:W3CDTF">2017-10-21T14:58:05Z</dcterms:created>
  <dcterms:modified xsi:type="dcterms:W3CDTF">2018-04-21T02:25:11Z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CampaignTags">
    <vt:lpwstr/>
  </property>
  <property fmtid="{D5CDD505-2E9C-101B-9397-08002B2CF9AE}" pid="7" name="ScenarioTags">
    <vt:lpwstr/>
  </property>
</Properties>
</file>